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00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52"/>
    <p:restoredTop sz="80397"/>
  </p:normalViewPr>
  <p:slideViewPr>
    <p:cSldViewPr snapToGrid="0" snapToObjects="1">
      <p:cViewPr>
        <p:scale>
          <a:sx n="80" d="100"/>
          <a:sy n="80" d="100"/>
        </p:scale>
        <p:origin x="1704"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tiff>
</file>

<file path=ppt/media/image2.tiff>
</file>

<file path=ppt/media/image3.png>
</file>

<file path=ppt/media/image4.png>
</file>

<file path=ppt/media/image5.png>
</file>

<file path=ppt/media/image6.png>
</file>

<file path=ppt/media/image6.tiff>
</file>

<file path=ppt/media/image7.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73241E-C7E6-EC42-BB5F-567AE713BE0A}" type="datetimeFigureOut">
              <a:rPr lang="en-US" smtClean="0"/>
              <a:t>5/12/19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56D8EA-19B4-4647-A043-EE3908E130E8}" type="slidenum">
              <a:rPr lang="en-US" smtClean="0"/>
              <a:t>‹#›</a:t>
            </a:fld>
            <a:endParaRPr lang="en-US"/>
          </a:p>
        </p:txBody>
      </p:sp>
    </p:spTree>
    <p:extLst>
      <p:ext uri="{BB962C8B-B14F-4D97-AF65-F5344CB8AC3E}">
        <p14:creationId xmlns:p14="http://schemas.microsoft.com/office/powerpoint/2010/main" val="598865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our names are Antonio, Yair and Yves and together we will be presenting our project ”Learned Inverted Index” </a:t>
            </a:r>
          </a:p>
        </p:txBody>
      </p:sp>
      <p:sp>
        <p:nvSpPr>
          <p:cNvPr id="4" name="Slide Number Placeholder 3"/>
          <p:cNvSpPr>
            <a:spLocks noGrp="1"/>
          </p:cNvSpPr>
          <p:nvPr>
            <p:ph type="sldNum" sz="quarter" idx="5"/>
          </p:nvPr>
        </p:nvSpPr>
        <p:spPr/>
        <p:txBody>
          <a:bodyPr/>
          <a:lstStyle/>
          <a:p>
            <a:fld id="{BC56D8EA-19B4-4647-A043-EE3908E130E8}" type="slidenum">
              <a:rPr lang="en-US" smtClean="0"/>
              <a:t>1</a:t>
            </a:fld>
            <a:endParaRPr lang="en-US"/>
          </a:p>
        </p:txBody>
      </p:sp>
    </p:spTree>
    <p:extLst>
      <p:ext uri="{BB962C8B-B14F-4D97-AF65-F5344CB8AC3E}">
        <p14:creationId xmlns:p14="http://schemas.microsoft.com/office/powerpoint/2010/main" val="734875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provide some background about the domain we explored, we investigated the inverted index data structure</a:t>
            </a:r>
          </a:p>
          <a:p>
            <a:endParaRPr lang="en-US" dirty="0"/>
          </a:p>
          <a:p>
            <a:r>
              <a:rPr lang="en-US" dirty="0"/>
              <a:t>An inverted index is the key data structure used in most current large-scale text search systems.</a:t>
            </a:r>
          </a:p>
          <a:p>
            <a:endParaRPr lang="en-US" dirty="0"/>
          </a:p>
          <a:p>
            <a:r>
              <a:rPr lang="en-US" dirty="0"/>
              <a:t>It is composed of posting lists, one for each distinct term in a collection.</a:t>
            </a:r>
          </a:p>
          <a:p>
            <a:endParaRPr lang="en-US" dirty="0"/>
          </a:p>
          <a:p>
            <a:r>
              <a:rPr lang="en-US" dirty="0"/>
              <a:t>A posting list is a sequence of the IDs of the documents containing the corresponding term</a:t>
            </a:r>
          </a:p>
          <a:p>
            <a:endParaRPr lang="en-US" dirty="0"/>
          </a:p>
          <a:p>
            <a:r>
              <a:rPr lang="en-US" dirty="0"/>
              <a:t>Given the extremely large collections indexed by current search engines, finding better compression schemes is a critical task</a:t>
            </a:r>
          </a:p>
        </p:txBody>
      </p:sp>
      <p:sp>
        <p:nvSpPr>
          <p:cNvPr id="4" name="Slide Number Placeholder 3"/>
          <p:cNvSpPr>
            <a:spLocks noGrp="1"/>
          </p:cNvSpPr>
          <p:nvPr>
            <p:ph type="sldNum" sz="quarter" idx="5"/>
          </p:nvPr>
        </p:nvSpPr>
        <p:spPr/>
        <p:txBody>
          <a:bodyPr/>
          <a:lstStyle/>
          <a:p>
            <a:fld id="{BC56D8EA-19B4-4647-A043-EE3908E130E8}" type="slidenum">
              <a:rPr lang="en-US" smtClean="0"/>
              <a:t>2</a:t>
            </a:fld>
            <a:endParaRPr lang="en-US"/>
          </a:p>
        </p:txBody>
      </p:sp>
    </p:spTree>
    <p:extLst>
      <p:ext uri="{BB962C8B-B14F-4D97-AF65-F5344CB8AC3E}">
        <p14:creationId xmlns:p14="http://schemas.microsoft.com/office/powerpoint/2010/main" val="34800810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200" dirty="0"/>
              <a:t>The main motivation for our project is the work of Kraska et al from 2016</a:t>
            </a:r>
          </a:p>
          <a:p>
            <a:r>
              <a:rPr lang="en-US" sz="3200" dirty="0"/>
              <a:t> </a:t>
            </a:r>
          </a:p>
          <a:p>
            <a:r>
              <a:rPr lang="en-US" sz="3200" dirty="0"/>
              <a:t>In their work, the authors propose a novel and somewhat surprising approach of viewing dictionaries as functions that map indices to values, and therefore can be learned with machine learning models such as Neural Networks</a:t>
            </a:r>
          </a:p>
          <a:p>
            <a:endParaRPr lang="en-US" sz="3200" dirty="0"/>
          </a:p>
          <a:p>
            <a:r>
              <a:rPr lang="en-US" sz="3200" dirty="0"/>
              <a:t>Inspired by this work, we aim to expand these authors’ approach to learning inverted indexes</a:t>
            </a:r>
          </a:p>
        </p:txBody>
      </p:sp>
      <p:sp>
        <p:nvSpPr>
          <p:cNvPr id="4" name="Slide Number Placeholder 3"/>
          <p:cNvSpPr>
            <a:spLocks noGrp="1"/>
          </p:cNvSpPr>
          <p:nvPr>
            <p:ph type="sldNum" sz="quarter" idx="5"/>
          </p:nvPr>
        </p:nvSpPr>
        <p:spPr/>
        <p:txBody>
          <a:bodyPr/>
          <a:lstStyle/>
          <a:p>
            <a:fld id="{BC56D8EA-19B4-4647-A043-EE3908E130E8}" type="slidenum">
              <a:rPr lang="en-US" smtClean="0"/>
              <a:t>3</a:t>
            </a:fld>
            <a:endParaRPr lang="en-US"/>
          </a:p>
        </p:txBody>
      </p:sp>
    </p:spTree>
    <p:extLst>
      <p:ext uri="{BB962C8B-B14F-4D97-AF65-F5344CB8AC3E}">
        <p14:creationId xmlns:p14="http://schemas.microsoft.com/office/powerpoint/2010/main" val="11285573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main goal is to reduce the memory footprint of the final representation of the inverted index</a:t>
            </a:r>
          </a:p>
          <a:p>
            <a:endParaRPr lang="en-US" dirty="0"/>
          </a:p>
          <a:p>
            <a:r>
              <a:rPr lang="en-US" dirty="0"/>
              <a:t>Although several compression schemes already exist, we believe that deep learning methods have the potential to beat these techniques.</a:t>
            </a:r>
          </a:p>
          <a:p>
            <a:endParaRPr lang="en-US" dirty="0"/>
          </a:p>
          <a:p>
            <a:r>
              <a:rPr lang="en-US" dirty="0"/>
              <a:t>To explore this hypothesis we used Neural Network models to predict the document ID distribution of individual posting lists.</a:t>
            </a:r>
          </a:p>
          <a:p>
            <a:r>
              <a:rPr lang="en-US" dirty="0"/>
              <a:t>With unlimited capacity the networks could easily memorize the posting lists, however given our aim of memory reduction we are constrained to smaller networks.</a:t>
            </a:r>
          </a:p>
          <a:p>
            <a:endParaRPr lang="en-US" dirty="0"/>
          </a:p>
          <a:p>
            <a:r>
              <a:rPr lang="en-US" dirty="0"/>
              <a:t>To represent the posting lists, we save the model weights which can be used at inference time to re-produce posting lists. </a:t>
            </a:r>
          </a:p>
          <a:p>
            <a:r>
              <a:rPr lang="en-US" dirty="0"/>
              <a:t>In order to recreate the lists with lossless compression, we also store the errors between ground truth document IDs and our models’ predictions.</a:t>
            </a:r>
          </a:p>
          <a:p>
            <a:endParaRPr lang="en-US" dirty="0"/>
          </a:p>
          <a:p>
            <a:r>
              <a:rPr lang="en-US" dirty="0"/>
              <a:t>The ultimate objective is to see if the compressed model weights and errors that we store can achieve smaller memory footprint than compressed representations of the original data structure</a:t>
            </a:r>
          </a:p>
        </p:txBody>
      </p:sp>
      <p:sp>
        <p:nvSpPr>
          <p:cNvPr id="4" name="Slide Number Placeholder 3"/>
          <p:cNvSpPr>
            <a:spLocks noGrp="1"/>
          </p:cNvSpPr>
          <p:nvPr>
            <p:ph type="sldNum" sz="quarter" idx="5"/>
          </p:nvPr>
        </p:nvSpPr>
        <p:spPr/>
        <p:txBody>
          <a:bodyPr/>
          <a:lstStyle/>
          <a:p>
            <a:fld id="{BC56D8EA-19B4-4647-A043-EE3908E130E8}" type="slidenum">
              <a:rPr lang="en-US" smtClean="0"/>
              <a:t>4</a:t>
            </a:fld>
            <a:endParaRPr lang="en-US"/>
          </a:p>
        </p:txBody>
      </p:sp>
    </p:spTree>
    <p:extLst>
      <p:ext uri="{BB962C8B-B14F-4D97-AF65-F5344CB8AC3E}">
        <p14:creationId xmlns:p14="http://schemas.microsoft.com/office/powerpoint/2010/main" val="1546755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mentioned above, given our constraint to models with fewer weights, the models we employed were not able to generalize to entire posting lists.</a:t>
            </a:r>
          </a:p>
          <a:p>
            <a:endParaRPr lang="en-US" dirty="0"/>
          </a:p>
          <a:p>
            <a:r>
              <a:rPr lang="en-US" dirty="0"/>
              <a:t>In order to overcome this limitation, we elected to split each posting list into smaller batches and use one model per batch.</a:t>
            </a:r>
          </a:p>
          <a:p>
            <a:r>
              <a:rPr lang="en-US" dirty="0"/>
              <a:t>Thus even though we needed to learn multiple models per posting list, this tradeoff proved useful as can be seen in the plot above, which is representative of the type of results we observed.</a:t>
            </a:r>
          </a:p>
          <a:p>
            <a:r>
              <a:rPr lang="en-US" dirty="0"/>
              <a:t>In this plot we see that even for a shallow network with 3 hidden units, we are able to accurately fit the document ID distribution of the shown posting list segment</a:t>
            </a:r>
          </a:p>
          <a:p>
            <a:endParaRPr lang="en-US" dirty="0"/>
          </a:p>
          <a:p>
            <a:r>
              <a:rPr lang="en-US" dirty="0"/>
              <a:t>In addition to the shallow network approach, we also experimented with recurrent models and with variable segmentation of posting lists into batches based on k-means clustering. However given the time constraints of the project, our main results center on the shallow feed forward networks</a:t>
            </a:r>
          </a:p>
        </p:txBody>
      </p:sp>
      <p:sp>
        <p:nvSpPr>
          <p:cNvPr id="4" name="Slide Number Placeholder 3"/>
          <p:cNvSpPr>
            <a:spLocks noGrp="1"/>
          </p:cNvSpPr>
          <p:nvPr>
            <p:ph type="sldNum" sz="quarter" idx="5"/>
          </p:nvPr>
        </p:nvSpPr>
        <p:spPr/>
        <p:txBody>
          <a:bodyPr/>
          <a:lstStyle/>
          <a:p>
            <a:fld id="{BC56D8EA-19B4-4647-A043-EE3908E130E8}" type="slidenum">
              <a:rPr lang="en-US" smtClean="0"/>
              <a:t>5</a:t>
            </a:fld>
            <a:endParaRPr lang="en-US"/>
          </a:p>
        </p:txBody>
      </p:sp>
    </p:spTree>
    <p:extLst>
      <p:ext uri="{BB962C8B-B14F-4D97-AF65-F5344CB8AC3E}">
        <p14:creationId xmlns:p14="http://schemas.microsoft.com/office/powerpoint/2010/main" val="3698887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seen in the table, we find preliminary results that bode well for learned inverted index structures.</a:t>
            </a:r>
          </a:p>
          <a:p>
            <a:endParaRPr lang="en-US" dirty="0"/>
          </a:p>
          <a:p>
            <a:r>
              <a:rPr lang="en-US" dirty="0"/>
              <a:t>Comparing several compression mechanisms, the memory footprint of our errors is a fraction of the original posting lists. </a:t>
            </a:r>
          </a:p>
          <a:p>
            <a:r>
              <a:rPr lang="en-US" dirty="0"/>
              <a:t>Even accounting for the footprint of the model weights, we still perform better than compression of the original data structure.</a:t>
            </a:r>
          </a:p>
          <a:p>
            <a:r>
              <a:rPr lang="en-US" dirty="0"/>
              <a:t>To compress our model weights we used quantization with 8-bits per weight.</a:t>
            </a:r>
          </a:p>
        </p:txBody>
      </p:sp>
      <p:sp>
        <p:nvSpPr>
          <p:cNvPr id="4" name="Slide Number Placeholder 3"/>
          <p:cNvSpPr>
            <a:spLocks noGrp="1"/>
          </p:cNvSpPr>
          <p:nvPr>
            <p:ph type="sldNum" sz="quarter" idx="5"/>
          </p:nvPr>
        </p:nvSpPr>
        <p:spPr/>
        <p:txBody>
          <a:bodyPr/>
          <a:lstStyle/>
          <a:p>
            <a:fld id="{BC56D8EA-19B4-4647-A043-EE3908E130E8}" type="slidenum">
              <a:rPr lang="en-US" smtClean="0"/>
              <a:t>6</a:t>
            </a:fld>
            <a:endParaRPr lang="en-US"/>
          </a:p>
        </p:txBody>
      </p:sp>
    </p:spTree>
    <p:extLst>
      <p:ext uri="{BB962C8B-B14F-4D97-AF65-F5344CB8AC3E}">
        <p14:creationId xmlns:p14="http://schemas.microsoft.com/office/powerpoint/2010/main" val="2344454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we found promising results, we recognize that there are several extensions to our work</a:t>
            </a:r>
          </a:p>
          <a:p>
            <a:endParaRPr lang="en-US" dirty="0"/>
          </a:p>
          <a:p>
            <a:r>
              <a:rPr lang="en-US" dirty="0"/>
              <a:t>We found that across posting lists and batches there was variability in how accurate model prediction was.</a:t>
            </a:r>
          </a:p>
          <a:p>
            <a:r>
              <a:rPr lang="en-US" dirty="0"/>
              <a:t>We would like to explore what features of document ID distributions are more conducive to neural network modelling</a:t>
            </a:r>
          </a:p>
          <a:p>
            <a:endParaRPr lang="en-US" dirty="0"/>
          </a:p>
          <a:p>
            <a:r>
              <a:rPr lang="en-US" dirty="0"/>
              <a:t>Additionally, we only explored quantization of network weights, but would like to test other model weight compression schemes</a:t>
            </a:r>
          </a:p>
          <a:p>
            <a:endParaRPr lang="en-US" dirty="0"/>
          </a:p>
          <a:p>
            <a:r>
              <a:rPr lang="en-US" dirty="0"/>
              <a:t>Thirdly, due to time constraints we were not able to adequately experiment with recurrent neural networks, which we believe could outperform the networks we presented above</a:t>
            </a:r>
          </a:p>
          <a:p>
            <a:endParaRPr lang="en-US" dirty="0"/>
          </a:p>
          <a:p>
            <a:r>
              <a:rPr lang="en-US" dirty="0"/>
              <a:t>Finally, we believe that the hierarchical ensemble models used in Kraska et al have the potential to improve our results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C56D8EA-19B4-4647-A043-EE3908E130E8}" type="slidenum">
              <a:rPr lang="en-US" smtClean="0"/>
              <a:t>7</a:t>
            </a:fld>
            <a:endParaRPr lang="en-US"/>
          </a:p>
        </p:txBody>
      </p:sp>
    </p:spTree>
    <p:extLst>
      <p:ext uri="{BB962C8B-B14F-4D97-AF65-F5344CB8AC3E}">
        <p14:creationId xmlns:p14="http://schemas.microsoft.com/office/powerpoint/2010/main" val="3310717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08D4C-4281-8944-B93E-AF49269BBE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B8A3229-98D9-0F42-AA9E-F67166E738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5B4F45-6622-7742-B2D7-DF1E86066297}"/>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5" name="Footer Placeholder 4">
            <a:extLst>
              <a:ext uri="{FF2B5EF4-FFF2-40B4-BE49-F238E27FC236}">
                <a16:creationId xmlns:a16="http://schemas.microsoft.com/office/drawing/2014/main" id="{B402FF18-5541-D945-BEA7-6309A8ADAA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BA3E5F-05E8-2E44-95F0-E2BA2C7E91C2}"/>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674649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E1E50-28FE-F14D-8D6A-E2A889A57A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76EFCDA-AC13-7B41-AB84-B7EBD0AECAE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10892C-B3D6-8B4F-9863-46B6A05B89D1}"/>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5" name="Footer Placeholder 4">
            <a:extLst>
              <a:ext uri="{FF2B5EF4-FFF2-40B4-BE49-F238E27FC236}">
                <a16:creationId xmlns:a16="http://schemas.microsoft.com/office/drawing/2014/main" id="{D9571F1D-2F21-7343-9764-95E4C9E1AD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635162-809F-E849-BC2D-DFDC97F31901}"/>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3021990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4CE4B9-1B2C-1A47-BBF5-09EB15B197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BE6523-F7AB-C74C-A57F-06D7F79D083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97F7FC-BE3B-3849-BAD6-284862B40217}"/>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5" name="Footer Placeholder 4">
            <a:extLst>
              <a:ext uri="{FF2B5EF4-FFF2-40B4-BE49-F238E27FC236}">
                <a16:creationId xmlns:a16="http://schemas.microsoft.com/office/drawing/2014/main" id="{FC3CEDDA-A993-1B4A-BB15-183C380F36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D42F96-03A7-4542-8363-74D04F5B464C}"/>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3423308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FEE6F-CDCA-5C49-829B-4CDD051D422E}"/>
              </a:ext>
            </a:extLst>
          </p:cNvPr>
          <p:cNvSpPr>
            <a:spLocks noGrp="1"/>
          </p:cNvSpPr>
          <p:nvPr>
            <p:ph type="title"/>
          </p:nvPr>
        </p:nvSpPr>
        <p:spPr>
          <a:xfrm>
            <a:off x="295275" y="207963"/>
            <a:ext cx="11506200" cy="892176"/>
          </a:xfrm>
        </p:spPr>
        <p:txBody>
          <a:bodyPr>
            <a:normAutofit/>
          </a:bodyPr>
          <a:lstStyle>
            <a:lvl1pPr>
              <a:defRPr sz="4000" b="1">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5DD4B4B6-0F86-A440-8613-A3A7DF466900}"/>
              </a:ext>
            </a:extLst>
          </p:cNvPr>
          <p:cNvSpPr>
            <a:spLocks noGrp="1"/>
          </p:cNvSpPr>
          <p:nvPr>
            <p:ph idx="1"/>
          </p:nvPr>
        </p:nvSpPr>
        <p:spPr>
          <a:xfrm>
            <a:off x="295275" y="1411288"/>
            <a:ext cx="11506200" cy="4589462"/>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5452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C752F-498A-154B-A527-93B8A96970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B438AA-4E9C-8748-95B2-85D9039B93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0EDFFE-B84C-5A41-823A-F1720B1648F6}"/>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5" name="Footer Placeholder 4">
            <a:extLst>
              <a:ext uri="{FF2B5EF4-FFF2-40B4-BE49-F238E27FC236}">
                <a16:creationId xmlns:a16="http://schemas.microsoft.com/office/drawing/2014/main" id="{907555ED-C5FE-214A-9CD4-A06E2AFF43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50D324-CDCF-094E-8B75-E3CC9147816C}"/>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2450766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FAF7E-7FD5-7444-855D-EF07119758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ACFBAF-9C30-F747-9AD0-91DB835846B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1CBDF27-ED52-7E40-8D26-6F4709770C5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A6359A-AEF4-FF4E-AAE0-D7A5D9244F4F}"/>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6" name="Footer Placeholder 5">
            <a:extLst>
              <a:ext uri="{FF2B5EF4-FFF2-40B4-BE49-F238E27FC236}">
                <a16:creationId xmlns:a16="http://schemas.microsoft.com/office/drawing/2014/main" id="{DCD406F7-B4D9-6E42-B0C9-CFBC94B12A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4FBAD0-28A9-DA49-90B6-FF3A8805D178}"/>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3843126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29652-9EAB-BA41-8E4C-425D47DA98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D2F753-AF91-4B43-9AB8-149FE9F66F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A1B27D4-667D-3148-8E86-C98221282B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005245-3689-0A4C-9961-3FA4E224D1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E191CF-C971-EA49-9ADE-1F4A0B5D73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C54123-8CD8-FE40-8A13-D0E7BA87BFEA}"/>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8" name="Footer Placeholder 7">
            <a:extLst>
              <a:ext uri="{FF2B5EF4-FFF2-40B4-BE49-F238E27FC236}">
                <a16:creationId xmlns:a16="http://schemas.microsoft.com/office/drawing/2014/main" id="{1341FCE4-4952-7B46-9579-FE45D34677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E0FF42-4124-0B4C-B571-106EF84CDE41}"/>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4079193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C6983-C61F-7544-8A87-E414EA4DCDE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D153604-8218-6848-9572-16572EEC48EF}"/>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4" name="Footer Placeholder 3">
            <a:extLst>
              <a:ext uri="{FF2B5EF4-FFF2-40B4-BE49-F238E27FC236}">
                <a16:creationId xmlns:a16="http://schemas.microsoft.com/office/drawing/2014/main" id="{9543041D-6980-EE44-96F6-C1B93E19A5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F12441-80B7-EC4A-B62E-B3992FECA5A1}"/>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3765567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5D9504-F582-B34B-9C19-3A5B9BC1B167}"/>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3" name="Footer Placeholder 2">
            <a:extLst>
              <a:ext uri="{FF2B5EF4-FFF2-40B4-BE49-F238E27FC236}">
                <a16:creationId xmlns:a16="http://schemas.microsoft.com/office/drawing/2014/main" id="{CC907915-59E3-8946-9D06-D6AD27761A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59925C-B08B-FB4A-BF74-6CE3B3C14DF7}"/>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42216248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CBBC-D504-704F-9B95-CB499AD674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A63767-22DC-BE49-80C3-4F1B2A3FC9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2976732-9E44-DC4A-B1F7-967466B712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09F0B4-3801-7B4C-A215-C6FFCB54D1BB}"/>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6" name="Footer Placeholder 5">
            <a:extLst>
              <a:ext uri="{FF2B5EF4-FFF2-40B4-BE49-F238E27FC236}">
                <a16:creationId xmlns:a16="http://schemas.microsoft.com/office/drawing/2014/main" id="{AC1DD293-E7E3-9046-913B-042EA2E013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EC586C-0B64-F443-AC4A-CEF51C10AFAD}"/>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12510398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B52D6-52E9-AD40-BF48-87E6F173BC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74001E0-6378-BB47-A83A-4137C2A007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777CC4-A5E3-C94E-B6B0-6C12C7F575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A6DAB3-E6F8-B040-8B76-96CA7FB052F2}"/>
              </a:ext>
            </a:extLst>
          </p:cNvPr>
          <p:cNvSpPr>
            <a:spLocks noGrp="1"/>
          </p:cNvSpPr>
          <p:nvPr>
            <p:ph type="dt" sz="half" idx="10"/>
          </p:nvPr>
        </p:nvSpPr>
        <p:spPr/>
        <p:txBody>
          <a:bodyPr/>
          <a:lstStyle/>
          <a:p>
            <a:fld id="{2BD75E1B-EEDA-7B4B-84B7-584A04B76F48}" type="datetimeFigureOut">
              <a:rPr lang="en-US" smtClean="0"/>
              <a:t>5/12/19</a:t>
            </a:fld>
            <a:endParaRPr lang="en-US"/>
          </a:p>
        </p:txBody>
      </p:sp>
      <p:sp>
        <p:nvSpPr>
          <p:cNvPr id="6" name="Footer Placeholder 5">
            <a:extLst>
              <a:ext uri="{FF2B5EF4-FFF2-40B4-BE49-F238E27FC236}">
                <a16:creationId xmlns:a16="http://schemas.microsoft.com/office/drawing/2014/main" id="{009ED683-630B-7142-81B6-0A4DF8BD4A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B91765-238B-5B47-BEB1-AD934A1B6683}"/>
              </a:ext>
            </a:extLst>
          </p:cNvPr>
          <p:cNvSpPr>
            <a:spLocks noGrp="1"/>
          </p:cNvSpPr>
          <p:nvPr>
            <p:ph type="sldNum" sz="quarter" idx="12"/>
          </p:nvPr>
        </p:nvSpPr>
        <p:spPr/>
        <p:txBody>
          <a:bodyPr/>
          <a:lstStyle/>
          <a:p>
            <a:fld id="{CD3AF480-3474-234F-A7D3-7EF5BF52646B}" type="slidenum">
              <a:rPr lang="en-US" smtClean="0"/>
              <a:t>‹#›</a:t>
            </a:fld>
            <a:endParaRPr lang="en-US"/>
          </a:p>
        </p:txBody>
      </p:sp>
    </p:spTree>
    <p:extLst>
      <p:ext uri="{BB962C8B-B14F-4D97-AF65-F5344CB8AC3E}">
        <p14:creationId xmlns:p14="http://schemas.microsoft.com/office/powerpoint/2010/main" val="1833102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8DF7C0-FAB0-1C42-9DCB-46B2249712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D1DE64-6E1E-5547-85C4-0B92FA3A72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2467B3-16CD-7C43-8DE7-F24B416145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D75E1B-EEDA-7B4B-84B7-584A04B76F48}" type="datetimeFigureOut">
              <a:rPr lang="en-US" smtClean="0"/>
              <a:t>5/12/19</a:t>
            </a:fld>
            <a:endParaRPr lang="en-US"/>
          </a:p>
        </p:txBody>
      </p:sp>
      <p:sp>
        <p:nvSpPr>
          <p:cNvPr id="5" name="Footer Placeholder 4">
            <a:extLst>
              <a:ext uri="{FF2B5EF4-FFF2-40B4-BE49-F238E27FC236}">
                <a16:creationId xmlns:a16="http://schemas.microsoft.com/office/drawing/2014/main" id="{4CE35E84-E3BC-C841-B75E-EADA3D92D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6183AA-B906-804B-BCC5-C3F0E2F163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3AF480-3474-234F-A7D3-7EF5BF52646B}" type="slidenum">
              <a:rPr lang="en-US" smtClean="0"/>
              <a:t>‹#›</a:t>
            </a:fld>
            <a:endParaRPr lang="en-US"/>
          </a:p>
        </p:txBody>
      </p:sp>
    </p:spTree>
    <p:extLst>
      <p:ext uri="{BB962C8B-B14F-4D97-AF65-F5344CB8AC3E}">
        <p14:creationId xmlns:p14="http://schemas.microsoft.com/office/powerpoint/2010/main" val="16885482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tiff"/><Relationship Id="rId7"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18955-A12C-F944-8CAA-AAD2ECCD889C}"/>
              </a:ext>
            </a:extLst>
          </p:cNvPr>
          <p:cNvSpPr>
            <a:spLocks noGrp="1"/>
          </p:cNvSpPr>
          <p:nvPr>
            <p:ph type="ctrTitle"/>
          </p:nvPr>
        </p:nvSpPr>
        <p:spPr>
          <a:xfrm>
            <a:off x="296449" y="898744"/>
            <a:ext cx="5903936" cy="2387600"/>
          </a:xfrm>
        </p:spPr>
        <p:txBody>
          <a:bodyPr>
            <a:normAutofit/>
          </a:bodyPr>
          <a:lstStyle/>
          <a:p>
            <a:pPr algn="l"/>
            <a:r>
              <a:rPr lang="en-US" b="1" dirty="0">
                <a:latin typeface="Arial" panose="020B0604020202020204" pitchFamily="34" charset="0"/>
                <a:cs typeface="Arial" panose="020B0604020202020204" pitchFamily="34" charset="0"/>
              </a:rPr>
              <a:t>Learned Inverted Index</a:t>
            </a:r>
          </a:p>
        </p:txBody>
      </p:sp>
      <p:sp>
        <p:nvSpPr>
          <p:cNvPr id="3" name="Subtitle 2">
            <a:extLst>
              <a:ext uri="{FF2B5EF4-FFF2-40B4-BE49-F238E27FC236}">
                <a16:creationId xmlns:a16="http://schemas.microsoft.com/office/drawing/2014/main" id="{EB5CBC3E-274C-4743-BDA7-0E2509075D24}"/>
              </a:ext>
            </a:extLst>
          </p:cNvPr>
          <p:cNvSpPr>
            <a:spLocks noGrp="1"/>
          </p:cNvSpPr>
          <p:nvPr>
            <p:ph type="subTitle" idx="1"/>
          </p:nvPr>
        </p:nvSpPr>
        <p:spPr>
          <a:xfrm>
            <a:off x="296449" y="3702249"/>
            <a:ext cx="3674301" cy="1655762"/>
          </a:xfrm>
        </p:spPr>
        <p:txBody>
          <a:bodyPr>
            <a:normAutofit/>
          </a:bodyPr>
          <a:lstStyle/>
          <a:p>
            <a:pPr algn="l"/>
            <a:r>
              <a:rPr lang="en-US" dirty="0">
                <a:latin typeface="Arial" panose="020B0604020202020204" pitchFamily="34" charset="0"/>
                <a:cs typeface="Arial" panose="020B0604020202020204" pitchFamily="34" charset="0"/>
              </a:rPr>
              <a:t>Antonio Mallia</a:t>
            </a:r>
          </a:p>
          <a:p>
            <a:pPr algn="l"/>
            <a:r>
              <a:rPr lang="en-US" dirty="0">
                <a:latin typeface="Arial" panose="020B0604020202020204" pitchFamily="34" charset="0"/>
                <a:cs typeface="Arial" panose="020B0604020202020204" pitchFamily="34" charset="0"/>
              </a:rPr>
              <a:t>Yair Schiff</a:t>
            </a:r>
          </a:p>
          <a:p>
            <a:pPr algn="l"/>
            <a:r>
              <a:rPr lang="en-US" dirty="0">
                <a:latin typeface="Arial" panose="020B0604020202020204" pitchFamily="34" charset="0"/>
                <a:cs typeface="Arial" panose="020B0604020202020204" pitchFamily="34" charset="0"/>
              </a:rPr>
              <a:t>Yves Greatti </a:t>
            </a:r>
          </a:p>
        </p:txBody>
      </p:sp>
      <p:sp>
        <p:nvSpPr>
          <p:cNvPr id="4" name="Rectangle 3">
            <a:extLst>
              <a:ext uri="{FF2B5EF4-FFF2-40B4-BE49-F238E27FC236}">
                <a16:creationId xmlns:a16="http://schemas.microsoft.com/office/drawing/2014/main" id="{397E938D-D842-034A-8753-294A5F35AC21}"/>
              </a:ext>
            </a:extLst>
          </p:cNvPr>
          <p:cNvSpPr/>
          <p:nvPr/>
        </p:nvSpPr>
        <p:spPr>
          <a:xfrm>
            <a:off x="8154443" y="-100209"/>
            <a:ext cx="4171167" cy="705215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riangle 4">
            <a:extLst>
              <a:ext uri="{FF2B5EF4-FFF2-40B4-BE49-F238E27FC236}">
                <a16:creationId xmlns:a16="http://schemas.microsoft.com/office/drawing/2014/main" id="{8F1BD7A8-418F-1F40-B7B1-3F24E045CB90}"/>
              </a:ext>
            </a:extLst>
          </p:cNvPr>
          <p:cNvSpPr/>
          <p:nvPr/>
        </p:nvSpPr>
        <p:spPr>
          <a:xfrm rot="5400000">
            <a:off x="7755083" y="376451"/>
            <a:ext cx="1302706" cy="52922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C306141-F052-FB42-ADDF-8B310287CF42}"/>
              </a:ext>
            </a:extLst>
          </p:cNvPr>
          <p:cNvPicPr>
            <a:picLocks noChangeAspect="1"/>
          </p:cNvPicPr>
          <p:nvPr/>
        </p:nvPicPr>
        <p:blipFill>
          <a:blip r:embed="rId3"/>
          <a:stretch>
            <a:fillRect/>
          </a:stretch>
        </p:blipFill>
        <p:spPr>
          <a:xfrm>
            <a:off x="197013" y="5895659"/>
            <a:ext cx="802907" cy="802907"/>
          </a:xfrm>
          <a:prstGeom prst="rect">
            <a:avLst/>
          </a:prstGeom>
        </p:spPr>
      </p:pic>
      <p:sp>
        <p:nvSpPr>
          <p:cNvPr id="7" name="Subtitle 2">
            <a:extLst>
              <a:ext uri="{FF2B5EF4-FFF2-40B4-BE49-F238E27FC236}">
                <a16:creationId xmlns:a16="http://schemas.microsoft.com/office/drawing/2014/main" id="{1BCD7310-DE7F-F74D-87DD-9ADFF9D318A5}"/>
              </a:ext>
            </a:extLst>
          </p:cNvPr>
          <p:cNvSpPr txBox="1">
            <a:spLocks/>
          </p:cNvSpPr>
          <p:nvPr/>
        </p:nvSpPr>
        <p:spPr>
          <a:xfrm>
            <a:off x="8671048" y="4943487"/>
            <a:ext cx="3036613"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dirty="0">
                <a:solidFill>
                  <a:schemeClr val="bg1"/>
                </a:solidFill>
                <a:latin typeface="Arial" panose="020B0604020202020204" pitchFamily="34" charset="0"/>
                <a:cs typeface="Arial" panose="020B0604020202020204" pitchFamily="34" charset="0"/>
              </a:rPr>
              <a:t>Deep Learning</a:t>
            </a:r>
          </a:p>
          <a:p>
            <a:pPr algn="l"/>
            <a:r>
              <a:rPr lang="en-US" sz="2800" dirty="0">
                <a:solidFill>
                  <a:schemeClr val="bg1"/>
                </a:solidFill>
                <a:latin typeface="Arial" panose="020B0604020202020204" pitchFamily="34" charset="0"/>
                <a:cs typeface="Arial" panose="020B0604020202020204" pitchFamily="34" charset="0"/>
              </a:rPr>
              <a:t>Prof. Yann LeCun</a:t>
            </a:r>
          </a:p>
          <a:p>
            <a:pPr algn="l"/>
            <a:r>
              <a:rPr lang="en-US" sz="2800" dirty="0">
                <a:solidFill>
                  <a:schemeClr val="bg1"/>
                </a:solidFill>
                <a:latin typeface="Arial" panose="020B0604020202020204" pitchFamily="34" charset="0"/>
                <a:cs typeface="Arial" panose="020B0604020202020204" pitchFamily="34" charset="0"/>
              </a:rPr>
              <a:t>Spring 2019</a:t>
            </a:r>
          </a:p>
        </p:txBody>
      </p:sp>
    </p:spTree>
    <p:extLst>
      <p:ext uri="{BB962C8B-B14F-4D97-AF65-F5344CB8AC3E}">
        <p14:creationId xmlns:p14="http://schemas.microsoft.com/office/powerpoint/2010/main" val="697166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A61272FE-73AC-A645-B3ED-D99C9DB3ACBA}"/>
              </a:ext>
            </a:extLst>
          </p:cNvPr>
          <p:cNvPicPr>
            <a:picLocks noChangeAspect="1"/>
          </p:cNvPicPr>
          <p:nvPr/>
        </p:nvPicPr>
        <p:blipFill>
          <a:blip r:embed="rId3"/>
          <a:stretch>
            <a:fillRect/>
          </a:stretch>
        </p:blipFill>
        <p:spPr>
          <a:xfrm>
            <a:off x="442445" y="757156"/>
            <a:ext cx="5755640" cy="4093210"/>
          </a:xfrm>
          <a:prstGeom prst="rect">
            <a:avLst/>
          </a:prstGeom>
        </p:spPr>
      </p:pic>
      <p:sp>
        <p:nvSpPr>
          <p:cNvPr id="2" name="Title 1">
            <a:extLst>
              <a:ext uri="{FF2B5EF4-FFF2-40B4-BE49-F238E27FC236}">
                <a16:creationId xmlns:a16="http://schemas.microsoft.com/office/drawing/2014/main" id="{C6FC5D18-F398-7246-BAB1-155A103DA8F9}"/>
              </a:ext>
            </a:extLst>
          </p:cNvPr>
          <p:cNvSpPr>
            <a:spLocks noGrp="1"/>
          </p:cNvSpPr>
          <p:nvPr>
            <p:ph type="title"/>
          </p:nvPr>
        </p:nvSpPr>
        <p:spPr>
          <a:xfrm>
            <a:off x="295275" y="207963"/>
            <a:ext cx="11506200" cy="892176"/>
          </a:xfrm>
        </p:spPr>
        <p:txBody>
          <a:bodyPr>
            <a:normAutofit/>
          </a:bodyPr>
          <a:lstStyle/>
          <a:p>
            <a:r>
              <a:rPr lang="en-US" sz="3600" dirty="0"/>
              <a:t>Background: </a:t>
            </a:r>
            <a:r>
              <a:rPr lang="en-US" sz="3600" b="0" dirty="0"/>
              <a:t>Inverted Index data structure</a:t>
            </a:r>
          </a:p>
        </p:txBody>
      </p:sp>
      <p:sp>
        <p:nvSpPr>
          <p:cNvPr id="5" name="Oval 4">
            <a:extLst>
              <a:ext uri="{FF2B5EF4-FFF2-40B4-BE49-F238E27FC236}">
                <a16:creationId xmlns:a16="http://schemas.microsoft.com/office/drawing/2014/main" id="{6DA9E5C9-5C6A-FB4B-A02E-7CD0A4828199}"/>
              </a:ext>
            </a:extLst>
          </p:cNvPr>
          <p:cNvSpPr/>
          <p:nvPr/>
        </p:nvSpPr>
        <p:spPr>
          <a:xfrm>
            <a:off x="448645" y="1380511"/>
            <a:ext cx="431095" cy="413135"/>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A</a:t>
            </a:r>
          </a:p>
        </p:txBody>
      </p:sp>
      <p:sp>
        <p:nvSpPr>
          <p:cNvPr id="6" name="Oval 5">
            <a:extLst>
              <a:ext uri="{FF2B5EF4-FFF2-40B4-BE49-F238E27FC236}">
                <a16:creationId xmlns:a16="http://schemas.microsoft.com/office/drawing/2014/main" id="{E85626CF-C463-0E47-A2EE-EC2583294AE1}"/>
              </a:ext>
            </a:extLst>
          </p:cNvPr>
          <p:cNvSpPr/>
          <p:nvPr/>
        </p:nvSpPr>
        <p:spPr>
          <a:xfrm>
            <a:off x="3545733" y="1812187"/>
            <a:ext cx="431095" cy="413135"/>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B</a:t>
            </a:r>
          </a:p>
        </p:txBody>
      </p:sp>
      <p:sp>
        <p:nvSpPr>
          <p:cNvPr id="7" name="Oval 6">
            <a:extLst>
              <a:ext uri="{FF2B5EF4-FFF2-40B4-BE49-F238E27FC236}">
                <a16:creationId xmlns:a16="http://schemas.microsoft.com/office/drawing/2014/main" id="{C04B47B8-147B-554B-96DF-B148F45B48C1}"/>
              </a:ext>
            </a:extLst>
          </p:cNvPr>
          <p:cNvSpPr/>
          <p:nvPr/>
        </p:nvSpPr>
        <p:spPr>
          <a:xfrm>
            <a:off x="5537525" y="1136357"/>
            <a:ext cx="431095" cy="413135"/>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rial" panose="020B0604020202020204" pitchFamily="34" charset="0"/>
                <a:cs typeface="Arial" panose="020B0604020202020204" pitchFamily="34" charset="0"/>
              </a:rPr>
              <a:t>C</a:t>
            </a:r>
          </a:p>
        </p:txBody>
      </p:sp>
      <p:sp>
        <p:nvSpPr>
          <p:cNvPr id="8" name="Oval 7">
            <a:extLst>
              <a:ext uri="{FF2B5EF4-FFF2-40B4-BE49-F238E27FC236}">
                <a16:creationId xmlns:a16="http://schemas.microsoft.com/office/drawing/2014/main" id="{1EE15963-E098-B14F-BF3D-53C55534620E}"/>
              </a:ext>
            </a:extLst>
          </p:cNvPr>
          <p:cNvSpPr/>
          <p:nvPr/>
        </p:nvSpPr>
        <p:spPr>
          <a:xfrm>
            <a:off x="7182146" y="1775004"/>
            <a:ext cx="573786" cy="54988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panose="020B0604020202020204" pitchFamily="34" charset="0"/>
                <a:cs typeface="Arial" panose="020B0604020202020204" pitchFamily="34" charset="0"/>
              </a:rPr>
              <a:t>A</a:t>
            </a:r>
          </a:p>
        </p:txBody>
      </p:sp>
      <p:sp>
        <p:nvSpPr>
          <p:cNvPr id="9" name="TextBox 8">
            <a:extLst>
              <a:ext uri="{FF2B5EF4-FFF2-40B4-BE49-F238E27FC236}">
                <a16:creationId xmlns:a16="http://schemas.microsoft.com/office/drawing/2014/main" id="{8F48C335-30C4-5741-A4AE-187CFA89F2E9}"/>
              </a:ext>
            </a:extLst>
          </p:cNvPr>
          <p:cNvSpPr txBox="1"/>
          <p:nvPr/>
        </p:nvSpPr>
        <p:spPr>
          <a:xfrm>
            <a:off x="7964738" y="1865279"/>
            <a:ext cx="3784817"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Corpus consists of documents </a:t>
            </a:r>
          </a:p>
        </p:txBody>
      </p:sp>
      <p:sp>
        <p:nvSpPr>
          <p:cNvPr id="10" name="Rectangle 9">
            <a:extLst>
              <a:ext uri="{FF2B5EF4-FFF2-40B4-BE49-F238E27FC236}">
                <a16:creationId xmlns:a16="http://schemas.microsoft.com/office/drawing/2014/main" id="{AFEF6BA3-0357-5249-839E-386C88E11C1E}"/>
              </a:ext>
            </a:extLst>
          </p:cNvPr>
          <p:cNvSpPr/>
          <p:nvPr/>
        </p:nvSpPr>
        <p:spPr>
          <a:xfrm>
            <a:off x="-609600" y="4995314"/>
            <a:ext cx="13411200" cy="200673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riangle 10">
            <a:extLst>
              <a:ext uri="{FF2B5EF4-FFF2-40B4-BE49-F238E27FC236}">
                <a16:creationId xmlns:a16="http://schemas.microsoft.com/office/drawing/2014/main" id="{0ED5FB0B-D13E-2A4F-A4C4-F9D9778B391F}"/>
              </a:ext>
            </a:extLst>
          </p:cNvPr>
          <p:cNvSpPr/>
          <p:nvPr/>
        </p:nvSpPr>
        <p:spPr>
          <a:xfrm rot="10800000">
            <a:off x="5753074" y="4996785"/>
            <a:ext cx="685850" cy="21714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2FB90E1B-AE46-8245-85C0-9D3D18B61D68}"/>
              </a:ext>
            </a:extLst>
          </p:cNvPr>
          <p:cNvSpPr txBox="1"/>
          <p:nvPr/>
        </p:nvSpPr>
        <p:spPr>
          <a:xfrm>
            <a:off x="270859" y="5341331"/>
            <a:ext cx="11530616" cy="1384995"/>
          </a:xfrm>
          <a:prstGeom prst="rect">
            <a:avLst/>
          </a:prstGeom>
          <a:noFill/>
        </p:spPr>
        <p:txBody>
          <a:bodyPr wrap="square" rtlCol="0">
            <a:spAutoFit/>
          </a:bodyPr>
          <a:lstStyle/>
          <a:p>
            <a:pPr marL="342900" indent="-342900">
              <a:buFont typeface="Wingdings" pitchFamily="2" charset="2"/>
              <a:buChar char="§"/>
            </a:pPr>
            <a:r>
              <a:rPr lang="en-US" sz="2400" dirty="0">
                <a:solidFill>
                  <a:schemeClr val="bg1"/>
                </a:solidFill>
                <a:latin typeface="Arial" panose="020B0604020202020204" pitchFamily="34" charset="0"/>
                <a:cs typeface="Arial" panose="020B0604020202020204" pitchFamily="34" charset="0"/>
              </a:rPr>
              <a:t>Most search engines rely on this inverted index data structure</a:t>
            </a:r>
          </a:p>
          <a:p>
            <a:endParaRPr lang="en-US" sz="1200" dirty="0">
              <a:solidFill>
                <a:schemeClr val="bg1"/>
              </a:solidFill>
              <a:latin typeface="Arial" panose="020B0604020202020204" pitchFamily="34" charset="0"/>
              <a:cs typeface="Arial" panose="020B0604020202020204" pitchFamily="34" charset="0"/>
            </a:endParaRPr>
          </a:p>
          <a:p>
            <a:pPr marL="342900" indent="-342900">
              <a:buFont typeface="Wingdings" pitchFamily="2" charset="2"/>
              <a:buChar char="§"/>
            </a:pPr>
            <a:r>
              <a:rPr lang="en-US" sz="2400" dirty="0">
                <a:solidFill>
                  <a:schemeClr val="bg1"/>
                </a:solidFill>
                <a:latin typeface="Arial" panose="020B0604020202020204" pitchFamily="34" charset="0"/>
                <a:cs typeface="Arial" panose="020B0604020202020204" pitchFamily="34" charset="0"/>
              </a:rPr>
              <a:t>With millions of documents and terms, table memory footprint is significant, so better compression techniques are critical</a:t>
            </a:r>
          </a:p>
        </p:txBody>
      </p:sp>
      <p:sp>
        <p:nvSpPr>
          <p:cNvPr id="13" name="Oval 12">
            <a:extLst>
              <a:ext uri="{FF2B5EF4-FFF2-40B4-BE49-F238E27FC236}">
                <a16:creationId xmlns:a16="http://schemas.microsoft.com/office/drawing/2014/main" id="{C54D8261-E65C-5C4A-8DDE-0B7C45A4F23B}"/>
              </a:ext>
            </a:extLst>
          </p:cNvPr>
          <p:cNvSpPr/>
          <p:nvPr/>
        </p:nvSpPr>
        <p:spPr>
          <a:xfrm>
            <a:off x="7182146" y="2554991"/>
            <a:ext cx="573786" cy="54988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panose="020B0604020202020204" pitchFamily="34" charset="0"/>
                <a:cs typeface="Arial" panose="020B0604020202020204" pitchFamily="34" charset="0"/>
              </a:rPr>
              <a:t>B</a:t>
            </a:r>
          </a:p>
        </p:txBody>
      </p:sp>
      <p:sp>
        <p:nvSpPr>
          <p:cNvPr id="14" name="TextBox 13">
            <a:extLst>
              <a:ext uri="{FF2B5EF4-FFF2-40B4-BE49-F238E27FC236}">
                <a16:creationId xmlns:a16="http://schemas.microsoft.com/office/drawing/2014/main" id="{616160D3-B152-5B4B-A735-7FB8698343F2}"/>
              </a:ext>
            </a:extLst>
          </p:cNvPr>
          <p:cNvSpPr txBox="1"/>
          <p:nvPr/>
        </p:nvSpPr>
        <p:spPr>
          <a:xfrm>
            <a:off x="7964738" y="2645266"/>
            <a:ext cx="3784817"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Unique terms are extracted</a:t>
            </a:r>
          </a:p>
        </p:txBody>
      </p:sp>
      <p:sp>
        <p:nvSpPr>
          <p:cNvPr id="15" name="Oval 14">
            <a:extLst>
              <a:ext uri="{FF2B5EF4-FFF2-40B4-BE49-F238E27FC236}">
                <a16:creationId xmlns:a16="http://schemas.microsoft.com/office/drawing/2014/main" id="{1E2E4FD9-D952-3745-91DF-B0B3E204D2CA}"/>
              </a:ext>
            </a:extLst>
          </p:cNvPr>
          <p:cNvSpPr/>
          <p:nvPr/>
        </p:nvSpPr>
        <p:spPr>
          <a:xfrm>
            <a:off x="7182146" y="3347261"/>
            <a:ext cx="573786" cy="54988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panose="020B0604020202020204" pitchFamily="34" charset="0"/>
                <a:cs typeface="Arial" panose="020B0604020202020204" pitchFamily="34" charset="0"/>
              </a:rPr>
              <a:t>C</a:t>
            </a:r>
          </a:p>
        </p:txBody>
      </p:sp>
      <p:sp>
        <p:nvSpPr>
          <p:cNvPr id="16" name="TextBox 15">
            <a:extLst>
              <a:ext uri="{FF2B5EF4-FFF2-40B4-BE49-F238E27FC236}">
                <a16:creationId xmlns:a16="http://schemas.microsoft.com/office/drawing/2014/main" id="{60820C4C-9AE4-7E4D-A650-443DD06694ED}"/>
              </a:ext>
            </a:extLst>
          </p:cNvPr>
          <p:cNvSpPr txBox="1"/>
          <p:nvPr/>
        </p:nvSpPr>
        <p:spPr>
          <a:xfrm>
            <a:off x="7964738" y="3324802"/>
            <a:ext cx="3784817"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For each term, a “posting list” is created = sorted sequence of document IDs that contain the term</a:t>
            </a:r>
          </a:p>
        </p:txBody>
      </p:sp>
    </p:spTree>
    <p:extLst>
      <p:ext uri="{BB962C8B-B14F-4D97-AF65-F5344CB8AC3E}">
        <p14:creationId xmlns:p14="http://schemas.microsoft.com/office/powerpoint/2010/main" val="3842871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B5923-D1B6-7D4F-971B-93E4D7CD463E}"/>
              </a:ext>
            </a:extLst>
          </p:cNvPr>
          <p:cNvSpPr>
            <a:spLocks noGrp="1"/>
          </p:cNvSpPr>
          <p:nvPr>
            <p:ph type="title"/>
          </p:nvPr>
        </p:nvSpPr>
        <p:spPr>
          <a:xfrm>
            <a:off x="295275" y="207963"/>
            <a:ext cx="7408232" cy="892176"/>
          </a:xfrm>
        </p:spPr>
        <p:txBody>
          <a:bodyPr>
            <a:noAutofit/>
          </a:bodyPr>
          <a:lstStyle/>
          <a:p>
            <a:r>
              <a:rPr lang="en-US" sz="3600" dirty="0"/>
              <a:t>Previous work &amp; motivation: </a:t>
            </a:r>
            <a:r>
              <a:rPr lang="en-US" sz="3600" b="0" dirty="0"/>
              <a:t>Learned index structures</a:t>
            </a:r>
            <a:r>
              <a:rPr lang="en-US" sz="3600" dirty="0"/>
              <a:t> </a:t>
            </a:r>
          </a:p>
        </p:txBody>
      </p:sp>
      <p:pic>
        <p:nvPicPr>
          <p:cNvPr id="4" name="Picture 3">
            <a:extLst>
              <a:ext uri="{FF2B5EF4-FFF2-40B4-BE49-F238E27FC236}">
                <a16:creationId xmlns:a16="http://schemas.microsoft.com/office/drawing/2014/main" id="{4A6DB814-60CB-F248-B027-6A7707E6C304}"/>
              </a:ext>
            </a:extLst>
          </p:cNvPr>
          <p:cNvPicPr>
            <a:picLocks noChangeAspect="1"/>
          </p:cNvPicPr>
          <p:nvPr/>
        </p:nvPicPr>
        <p:blipFill>
          <a:blip r:embed="rId3"/>
          <a:stretch>
            <a:fillRect/>
          </a:stretch>
        </p:blipFill>
        <p:spPr>
          <a:xfrm>
            <a:off x="125916" y="1692119"/>
            <a:ext cx="7725573" cy="4291986"/>
          </a:xfrm>
          <a:prstGeom prst="rect">
            <a:avLst/>
          </a:prstGeom>
        </p:spPr>
      </p:pic>
      <p:sp>
        <p:nvSpPr>
          <p:cNvPr id="5" name="Rectangle 4">
            <a:extLst>
              <a:ext uri="{FF2B5EF4-FFF2-40B4-BE49-F238E27FC236}">
                <a16:creationId xmlns:a16="http://schemas.microsoft.com/office/drawing/2014/main" id="{B0764291-76D3-B14A-A765-FD8A98BA63B0}"/>
              </a:ext>
            </a:extLst>
          </p:cNvPr>
          <p:cNvSpPr/>
          <p:nvPr/>
        </p:nvSpPr>
        <p:spPr>
          <a:xfrm>
            <a:off x="8154443" y="-100209"/>
            <a:ext cx="4171167" cy="705215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riangle 5">
            <a:extLst>
              <a:ext uri="{FF2B5EF4-FFF2-40B4-BE49-F238E27FC236}">
                <a16:creationId xmlns:a16="http://schemas.microsoft.com/office/drawing/2014/main" id="{22A7A0BE-66B9-4B40-8DEE-C08903C21FD9}"/>
              </a:ext>
            </a:extLst>
          </p:cNvPr>
          <p:cNvSpPr/>
          <p:nvPr/>
        </p:nvSpPr>
        <p:spPr>
          <a:xfrm rot="5400000">
            <a:off x="7873872" y="460330"/>
            <a:ext cx="889765" cy="361467"/>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ubtitle 2">
            <a:extLst>
              <a:ext uri="{FF2B5EF4-FFF2-40B4-BE49-F238E27FC236}">
                <a16:creationId xmlns:a16="http://schemas.microsoft.com/office/drawing/2014/main" id="{923E089B-F113-B74A-ACA3-A53653475FC5}"/>
              </a:ext>
            </a:extLst>
          </p:cNvPr>
          <p:cNvSpPr txBox="1">
            <a:spLocks/>
          </p:cNvSpPr>
          <p:nvPr/>
        </p:nvSpPr>
        <p:spPr>
          <a:xfrm>
            <a:off x="8515910" y="919003"/>
            <a:ext cx="3609539" cy="501372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Wingdings" pitchFamily="2" charset="2"/>
              <a:buChar char="§"/>
            </a:pPr>
            <a:r>
              <a:rPr lang="en-US" dirty="0">
                <a:solidFill>
                  <a:schemeClr val="bg1"/>
                </a:solidFill>
                <a:latin typeface="Arial" panose="020B0604020202020204" pitchFamily="34" charset="0"/>
                <a:cs typeface="Arial" panose="020B0604020202020204" pitchFamily="34" charset="0"/>
              </a:rPr>
              <a:t>Kraska et al. (2016) provide groundbreaking work illustrating usage of deep learning in modeling indexed data structures (e.g. B-Trees)</a:t>
            </a:r>
          </a:p>
          <a:p>
            <a:pPr algn="l"/>
            <a:endParaRPr lang="en-US" dirty="0">
              <a:solidFill>
                <a:schemeClr val="bg1"/>
              </a:solidFill>
              <a:latin typeface="Arial" panose="020B0604020202020204" pitchFamily="34" charset="0"/>
              <a:cs typeface="Arial" panose="020B0604020202020204" pitchFamily="34" charset="0"/>
            </a:endParaRPr>
          </a:p>
          <a:p>
            <a:pPr marL="342900" indent="-342900" algn="l">
              <a:buFont typeface="Wingdings" pitchFamily="2" charset="2"/>
              <a:buChar char="§"/>
            </a:pPr>
            <a:r>
              <a:rPr lang="en-US" dirty="0">
                <a:solidFill>
                  <a:schemeClr val="bg1"/>
                </a:solidFill>
                <a:latin typeface="Arial" panose="020B0604020202020204" pitchFamily="34" charset="0"/>
                <a:cs typeface="Arial" panose="020B0604020202020204" pitchFamily="34" charset="0"/>
              </a:rPr>
              <a:t>Our work builds on this result to extend learned index structures to inverted indexes</a:t>
            </a:r>
          </a:p>
        </p:txBody>
      </p:sp>
    </p:spTree>
    <p:extLst>
      <p:ext uri="{BB962C8B-B14F-4D97-AF65-F5344CB8AC3E}">
        <p14:creationId xmlns:p14="http://schemas.microsoft.com/office/powerpoint/2010/main" val="37602297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7" name="Straight Arrow Connector 36">
            <a:extLst>
              <a:ext uri="{FF2B5EF4-FFF2-40B4-BE49-F238E27FC236}">
                <a16:creationId xmlns:a16="http://schemas.microsoft.com/office/drawing/2014/main" id="{3DFAB742-095F-DD42-8BF9-E26DFBFEF9AB}"/>
              </a:ext>
            </a:extLst>
          </p:cNvPr>
          <p:cNvCxnSpPr>
            <a:cxnSpLocks/>
          </p:cNvCxnSpPr>
          <p:nvPr/>
        </p:nvCxnSpPr>
        <p:spPr>
          <a:xfrm>
            <a:off x="6341918" y="2828771"/>
            <a:ext cx="0" cy="1026313"/>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CF92615-8419-B741-B1D6-935873F90664}"/>
              </a:ext>
            </a:extLst>
          </p:cNvPr>
          <p:cNvCxnSpPr>
            <a:cxnSpLocks/>
          </p:cNvCxnSpPr>
          <p:nvPr/>
        </p:nvCxnSpPr>
        <p:spPr>
          <a:xfrm flipH="1" flipV="1">
            <a:off x="6965052" y="4671160"/>
            <a:ext cx="3459464" cy="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159841F-A65E-2F45-B644-AFC4529631D9}"/>
              </a:ext>
            </a:extLst>
          </p:cNvPr>
          <p:cNvCxnSpPr>
            <a:cxnSpLocks/>
          </p:cNvCxnSpPr>
          <p:nvPr/>
        </p:nvCxnSpPr>
        <p:spPr>
          <a:xfrm flipV="1">
            <a:off x="10549355" y="2924338"/>
            <a:ext cx="2" cy="1809564"/>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145F2E9-EC30-214B-B01E-4A587BEAD2FB}"/>
              </a:ext>
            </a:extLst>
          </p:cNvPr>
          <p:cNvCxnSpPr/>
          <p:nvPr/>
        </p:nvCxnSpPr>
        <p:spPr>
          <a:xfrm>
            <a:off x="2749859" y="2292378"/>
            <a:ext cx="6750521"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BA5F02F-2AC5-8A47-8707-2A3455716C7B}"/>
              </a:ext>
            </a:extLst>
          </p:cNvPr>
          <p:cNvSpPr>
            <a:spLocks noGrp="1"/>
          </p:cNvSpPr>
          <p:nvPr>
            <p:ph type="title"/>
          </p:nvPr>
        </p:nvSpPr>
        <p:spPr/>
        <p:txBody>
          <a:bodyPr>
            <a:normAutofit/>
          </a:bodyPr>
          <a:lstStyle/>
          <a:p>
            <a:r>
              <a:rPr lang="en-US" sz="3600" dirty="0"/>
              <a:t>Methodology</a:t>
            </a:r>
          </a:p>
        </p:txBody>
      </p:sp>
      <p:pic>
        <p:nvPicPr>
          <p:cNvPr id="11" name="Picture 10">
            <a:extLst>
              <a:ext uri="{FF2B5EF4-FFF2-40B4-BE49-F238E27FC236}">
                <a16:creationId xmlns:a16="http://schemas.microsoft.com/office/drawing/2014/main" id="{7D2CCCE7-255A-6047-8792-3F246B8B08E1}"/>
              </a:ext>
            </a:extLst>
          </p:cNvPr>
          <p:cNvPicPr>
            <a:picLocks noChangeAspect="1"/>
          </p:cNvPicPr>
          <p:nvPr/>
        </p:nvPicPr>
        <p:blipFill rotWithShape="1">
          <a:blip r:embed="rId3"/>
          <a:srcRect t="1" b="8425"/>
          <a:stretch/>
        </p:blipFill>
        <p:spPr>
          <a:xfrm>
            <a:off x="530808" y="1406806"/>
            <a:ext cx="2219051" cy="1445143"/>
          </a:xfrm>
          <a:prstGeom prst="rect">
            <a:avLst/>
          </a:prstGeom>
        </p:spPr>
      </p:pic>
      <p:pic>
        <p:nvPicPr>
          <p:cNvPr id="13" name="Picture 12">
            <a:extLst>
              <a:ext uri="{FF2B5EF4-FFF2-40B4-BE49-F238E27FC236}">
                <a16:creationId xmlns:a16="http://schemas.microsoft.com/office/drawing/2014/main" id="{3A9CBE38-AB68-5042-8F4A-7F75259005AB}"/>
              </a:ext>
            </a:extLst>
          </p:cNvPr>
          <p:cNvPicPr>
            <a:picLocks noChangeAspect="1"/>
          </p:cNvPicPr>
          <p:nvPr/>
        </p:nvPicPr>
        <p:blipFill>
          <a:blip r:embed="rId4"/>
          <a:stretch>
            <a:fillRect/>
          </a:stretch>
        </p:blipFill>
        <p:spPr>
          <a:xfrm>
            <a:off x="5778096" y="1564589"/>
            <a:ext cx="1131455" cy="1362364"/>
          </a:xfrm>
          <a:prstGeom prst="rect">
            <a:avLst/>
          </a:prstGeom>
          <a:solidFill>
            <a:schemeClr val="bg1"/>
          </a:solidFill>
        </p:spPr>
      </p:pic>
      <p:sp>
        <p:nvSpPr>
          <p:cNvPr id="14" name="TextBox 13">
            <a:extLst>
              <a:ext uri="{FF2B5EF4-FFF2-40B4-BE49-F238E27FC236}">
                <a16:creationId xmlns:a16="http://schemas.microsoft.com/office/drawing/2014/main" id="{930FF2AE-085E-5249-8C9C-C77B08837B7C}"/>
              </a:ext>
            </a:extLst>
          </p:cNvPr>
          <p:cNvSpPr txBox="1"/>
          <p:nvPr/>
        </p:nvSpPr>
        <p:spPr>
          <a:xfrm>
            <a:off x="3291517" y="1765095"/>
            <a:ext cx="1742421" cy="923330"/>
          </a:xfrm>
          <a:prstGeom prst="rect">
            <a:avLst/>
          </a:prstGeom>
          <a:solidFill>
            <a:schemeClr val="bg1"/>
          </a:solidFill>
        </p:spPr>
        <p:txBody>
          <a:bodyPr wrap="square" rtlCol="0">
            <a:spAutoFit/>
          </a:bodyPr>
          <a:lstStyle/>
          <a:p>
            <a:r>
              <a:rPr lang="en-US" i="1" dirty="0">
                <a:latin typeface="Arial" panose="020B0604020202020204" pitchFamily="34" charset="0"/>
                <a:cs typeface="Arial" panose="020B0604020202020204" pitchFamily="34" charset="0"/>
              </a:rPr>
              <a:t>Feed indexes of posting lists to NN models</a:t>
            </a:r>
            <a:endParaRPr lang="en-US" sz="1600" i="1"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97EB6A43-16AA-8D4B-AFD0-7CCF08DE7DF2}"/>
              </a:ext>
            </a:extLst>
          </p:cNvPr>
          <p:cNvSpPr txBox="1"/>
          <p:nvPr/>
        </p:nvSpPr>
        <p:spPr>
          <a:xfrm>
            <a:off x="7641350" y="1969266"/>
            <a:ext cx="1309106" cy="646331"/>
          </a:xfrm>
          <a:prstGeom prst="rect">
            <a:avLst/>
          </a:prstGeom>
          <a:solidFill>
            <a:schemeClr val="bg1"/>
          </a:solidFill>
        </p:spPr>
        <p:txBody>
          <a:bodyPr wrap="square" rtlCol="0">
            <a:spAutoFit/>
          </a:bodyPr>
          <a:lstStyle/>
          <a:p>
            <a:r>
              <a:rPr lang="en-US" i="1" dirty="0">
                <a:latin typeface="Arial" panose="020B0604020202020204" pitchFamily="34" charset="0"/>
                <a:cs typeface="Arial" panose="020B0604020202020204" pitchFamily="34" charset="0"/>
              </a:rPr>
              <a:t>Predict doc IDs</a:t>
            </a:r>
            <a:endParaRPr lang="en-US" sz="1600" i="1" dirty="0">
              <a:latin typeface="Arial" panose="020B0604020202020204" pitchFamily="34" charset="0"/>
              <a:cs typeface="Arial" panose="020B0604020202020204" pitchFamily="34" charset="0"/>
            </a:endParaRPr>
          </a:p>
        </p:txBody>
      </p:sp>
      <p:pic>
        <p:nvPicPr>
          <p:cNvPr id="18" name="Picture 17">
            <a:extLst>
              <a:ext uri="{FF2B5EF4-FFF2-40B4-BE49-F238E27FC236}">
                <a16:creationId xmlns:a16="http://schemas.microsoft.com/office/drawing/2014/main" id="{AB3E34FE-BC4A-6949-8188-B2FAB5AC975A}"/>
              </a:ext>
            </a:extLst>
          </p:cNvPr>
          <p:cNvPicPr>
            <a:picLocks noChangeAspect="1"/>
          </p:cNvPicPr>
          <p:nvPr/>
        </p:nvPicPr>
        <p:blipFill>
          <a:blip r:embed="rId5"/>
          <a:stretch>
            <a:fillRect/>
          </a:stretch>
        </p:blipFill>
        <p:spPr>
          <a:xfrm>
            <a:off x="9417902" y="1418310"/>
            <a:ext cx="2262909" cy="1604818"/>
          </a:xfrm>
          <a:prstGeom prst="rect">
            <a:avLst/>
          </a:prstGeom>
          <a:solidFill>
            <a:schemeClr val="bg1"/>
          </a:solidFill>
        </p:spPr>
      </p:pic>
      <p:sp>
        <p:nvSpPr>
          <p:cNvPr id="19" name="TextBox 18">
            <a:extLst>
              <a:ext uri="{FF2B5EF4-FFF2-40B4-BE49-F238E27FC236}">
                <a16:creationId xmlns:a16="http://schemas.microsoft.com/office/drawing/2014/main" id="{12BD3E96-3219-494A-A3B9-C26B1049C5C6}"/>
              </a:ext>
            </a:extLst>
          </p:cNvPr>
          <p:cNvSpPr txBox="1"/>
          <p:nvPr/>
        </p:nvSpPr>
        <p:spPr>
          <a:xfrm>
            <a:off x="9495190" y="5253956"/>
            <a:ext cx="2108329" cy="1343025"/>
          </a:xfrm>
          <a:prstGeom prst="rect">
            <a:avLst/>
          </a:prstGeom>
          <a:solidFill>
            <a:schemeClr val="bg1"/>
          </a:solidFill>
        </p:spPr>
        <p:txBody>
          <a:bodyPr wrap="square" rtlCol="0">
            <a:spAutoFit/>
          </a:bodyPr>
          <a:lstStyle/>
          <a:p>
            <a:r>
              <a:rPr lang="en-US" i="1" dirty="0">
                <a:latin typeface="Arial" panose="020B0604020202020204" pitchFamily="34" charset="0"/>
                <a:cs typeface="Arial" panose="020B0604020202020204" pitchFamily="34" charset="0"/>
              </a:rPr>
              <a:t>Store errors between ground truth &amp; predictions for every index</a:t>
            </a:r>
            <a:endParaRPr lang="en-US" sz="1600" i="1" dirty="0">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7CB1A380-11FD-A142-B893-16BA2746B562}"/>
              </a:ext>
            </a:extLst>
          </p:cNvPr>
          <p:cNvSpPr txBox="1"/>
          <p:nvPr/>
        </p:nvSpPr>
        <p:spPr>
          <a:xfrm>
            <a:off x="5450339" y="5313549"/>
            <a:ext cx="1916663" cy="1200329"/>
          </a:xfrm>
          <a:prstGeom prst="rect">
            <a:avLst/>
          </a:prstGeom>
          <a:solidFill>
            <a:schemeClr val="bg1"/>
          </a:solidFill>
        </p:spPr>
        <p:txBody>
          <a:bodyPr wrap="square" rtlCol="0">
            <a:spAutoFit/>
          </a:bodyPr>
          <a:lstStyle/>
          <a:p>
            <a:r>
              <a:rPr lang="en-US" i="1" dirty="0">
                <a:latin typeface="Arial" panose="020B0604020202020204" pitchFamily="34" charset="0"/>
                <a:cs typeface="Arial" panose="020B0604020202020204" pitchFamily="34" charset="0"/>
              </a:rPr>
              <a:t>Compress model weights and errors to reduce memory footprint</a:t>
            </a:r>
            <a:endParaRPr lang="en-US" sz="1600" i="1"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837A9F4D-AE06-FD41-A56F-964FFE1DEDF0}"/>
                  </a:ext>
                </a:extLst>
              </p:cNvPr>
              <p:cNvSpPr txBox="1"/>
              <p:nvPr/>
            </p:nvSpPr>
            <p:spPr>
              <a:xfrm>
                <a:off x="9112656" y="4298752"/>
                <a:ext cx="2597827" cy="744819"/>
              </a:xfrm>
              <a:prstGeom prst="rect">
                <a:avLst/>
              </a:prstGeom>
              <a:solidFill>
                <a:schemeClr val="bg1"/>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4000" i="1" smtClean="0">
                              <a:latin typeface="Cambria Math" panose="02040503050406030204" pitchFamily="18" charset="0"/>
                              <a:ea typeface="Cambria Math" panose="02040503050406030204" pitchFamily="18" charset="0"/>
                            </a:rPr>
                          </m:ctrlPr>
                        </m:sSubPr>
                        <m:e>
                          <m:r>
                            <a:rPr lang="en-US" sz="4000" i="1" smtClean="0">
                              <a:latin typeface="Cambria Math" panose="02040503050406030204" pitchFamily="18" charset="0"/>
                              <a:ea typeface="Cambria Math" panose="02040503050406030204" pitchFamily="18" charset="0"/>
                            </a:rPr>
                            <m:t>∆</m:t>
                          </m:r>
                        </m:e>
                        <m:sub>
                          <m:r>
                            <a:rPr lang="en-US" sz="4000" b="0" i="1" smtClean="0">
                              <a:latin typeface="Cambria Math" panose="02040503050406030204" pitchFamily="18" charset="0"/>
                              <a:ea typeface="Cambria Math" panose="02040503050406030204" pitchFamily="18" charset="0"/>
                            </a:rPr>
                            <m:t>𝑖</m:t>
                          </m:r>
                        </m:sub>
                      </m:sSub>
                      <m:r>
                        <a:rPr lang="en-US" sz="4000" i="1" smtClean="0">
                          <a:latin typeface="Cambria Math" panose="02040503050406030204" pitchFamily="18" charset="0"/>
                          <a:ea typeface="Cambria Math" panose="02040503050406030204" pitchFamily="18" charset="0"/>
                        </a:rPr>
                        <m:t>=</m:t>
                      </m:r>
                      <m:sSub>
                        <m:sSubPr>
                          <m:ctrlPr>
                            <a:rPr lang="en-US" sz="4000" i="1" smtClean="0">
                              <a:latin typeface="Cambria Math" panose="02040503050406030204" pitchFamily="18" charset="0"/>
                              <a:ea typeface="Cambria Math" panose="02040503050406030204" pitchFamily="18" charset="0"/>
                            </a:rPr>
                          </m:ctrlPr>
                        </m:sSubPr>
                        <m:e>
                          <m:acc>
                            <m:accPr>
                              <m:chr m:val="̂"/>
                              <m:ctrlPr>
                                <a:rPr lang="en-US" sz="4000" i="1" smtClean="0">
                                  <a:latin typeface="Cambria Math" panose="02040503050406030204" pitchFamily="18" charset="0"/>
                                  <a:ea typeface="Cambria Math" panose="02040503050406030204" pitchFamily="18" charset="0"/>
                                </a:rPr>
                              </m:ctrlPr>
                            </m:accPr>
                            <m:e>
                              <m:r>
                                <a:rPr lang="en-US" sz="4000" b="0" i="1" smtClean="0">
                                  <a:latin typeface="Cambria Math" panose="02040503050406030204" pitchFamily="18" charset="0"/>
                                  <a:ea typeface="Cambria Math" panose="02040503050406030204" pitchFamily="18" charset="0"/>
                                </a:rPr>
                                <m:t>𝑦</m:t>
                              </m:r>
                            </m:e>
                          </m:acc>
                        </m:e>
                        <m:sub>
                          <m:r>
                            <a:rPr lang="en-US" sz="4000" b="0" i="1" smtClean="0">
                              <a:latin typeface="Cambria Math" panose="02040503050406030204" pitchFamily="18" charset="0"/>
                              <a:ea typeface="Cambria Math" panose="02040503050406030204" pitchFamily="18" charset="0"/>
                            </a:rPr>
                            <m:t>𝑖</m:t>
                          </m:r>
                        </m:sub>
                      </m:sSub>
                      <m:r>
                        <a:rPr lang="en-US" sz="4000" b="0" i="1" smtClean="0">
                          <a:latin typeface="Cambria Math" panose="02040503050406030204" pitchFamily="18" charset="0"/>
                          <a:ea typeface="Cambria Math" panose="02040503050406030204" pitchFamily="18" charset="0"/>
                        </a:rPr>
                        <m:t>−</m:t>
                      </m:r>
                      <m:sSub>
                        <m:sSubPr>
                          <m:ctrlPr>
                            <a:rPr lang="en-US" sz="4000" b="0" i="1" smtClean="0">
                              <a:latin typeface="Cambria Math" panose="02040503050406030204" pitchFamily="18" charset="0"/>
                              <a:ea typeface="Cambria Math" panose="02040503050406030204" pitchFamily="18" charset="0"/>
                            </a:rPr>
                          </m:ctrlPr>
                        </m:sSubPr>
                        <m:e>
                          <m:r>
                            <a:rPr lang="en-US" sz="4000" b="0" i="1" smtClean="0">
                              <a:latin typeface="Cambria Math" panose="02040503050406030204" pitchFamily="18" charset="0"/>
                              <a:ea typeface="Cambria Math" panose="02040503050406030204" pitchFamily="18" charset="0"/>
                            </a:rPr>
                            <m:t>𝑦</m:t>
                          </m:r>
                        </m:e>
                        <m:sub>
                          <m:r>
                            <a:rPr lang="en-US" sz="4000" b="0" i="1" smtClean="0">
                              <a:latin typeface="Cambria Math" panose="02040503050406030204" pitchFamily="18" charset="0"/>
                              <a:ea typeface="Cambria Math" panose="02040503050406030204" pitchFamily="18" charset="0"/>
                            </a:rPr>
                            <m:t>𝑖</m:t>
                          </m:r>
                        </m:sub>
                      </m:sSub>
                    </m:oMath>
                  </m:oMathPara>
                </a14:m>
                <a:endParaRPr lang="en-US" sz="2400" dirty="0"/>
              </a:p>
            </p:txBody>
          </p:sp>
        </mc:Choice>
        <mc:Fallback xmlns="">
          <p:sp>
            <p:nvSpPr>
              <p:cNvPr id="21" name="TextBox 20">
                <a:extLst>
                  <a:ext uri="{FF2B5EF4-FFF2-40B4-BE49-F238E27FC236}">
                    <a16:creationId xmlns:a16="http://schemas.microsoft.com/office/drawing/2014/main" id="{837A9F4D-AE06-FD41-A56F-964FFE1DEDF0}"/>
                  </a:ext>
                </a:extLst>
              </p:cNvPr>
              <p:cNvSpPr txBox="1">
                <a:spLocks noRot="1" noChangeAspect="1" noMove="1" noResize="1" noEditPoints="1" noAdjustHandles="1" noChangeArrowheads="1" noChangeShapeType="1" noTextEdit="1"/>
              </p:cNvSpPr>
              <p:nvPr/>
            </p:nvSpPr>
            <p:spPr>
              <a:xfrm>
                <a:off x="9112656" y="4298752"/>
                <a:ext cx="2597827" cy="744819"/>
              </a:xfrm>
              <a:prstGeom prst="rect">
                <a:avLst/>
              </a:prstGeom>
              <a:blipFill>
                <a:blip r:embed="rId6"/>
                <a:stretch>
                  <a:fillRect l="-3902" t="-10000" r="-976" b="-3333"/>
                </a:stretch>
              </a:blipFill>
            </p:spPr>
            <p:txBody>
              <a:bodyPr/>
              <a:lstStyle/>
              <a:p>
                <a:r>
                  <a:rPr lang="en-US">
                    <a:noFill/>
                  </a:rPr>
                  <a:t> </a:t>
                </a:r>
              </a:p>
            </p:txBody>
          </p:sp>
        </mc:Fallback>
      </mc:AlternateContent>
      <p:pic>
        <p:nvPicPr>
          <p:cNvPr id="25" name="Picture 24">
            <a:extLst>
              <a:ext uri="{FF2B5EF4-FFF2-40B4-BE49-F238E27FC236}">
                <a16:creationId xmlns:a16="http://schemas.microsoft.com/office/drawing/2014/main" id="{3DCE3981-4C7B-8B4E-8161-8BAF8CF09F0C}"/>
              </a:ext>
            </a:extLst>
          </p:cNvPr>
          <p:cNvPicPr>
            <a:picLocks noChangeAspect="1"/>
          </p:cNvPicPr>
          <p:nvPr/>
        </p:nvPicPr>
        <p:blipFill>
          <a:blip r:embed="rId7">
            <a:duotone>
              <a:schemeClr val="accent5">
                <a:shade val="45000"/>
                <a:satMod val="135000"/>
              </a:schemeClr>
              <a:prstClr val="white"/>
            </a:duotone>
          </a:blip>
          <a:stretch>
            <a:fillRect/>
          </a:stretch>
        </p:blipFill>
        <p:spPr>
          <a:xfrm>
            <a:off x="5795246" y="4127432"/>
            <a:ext cx="999513" cy="999513"/>
          </a:xfrm>
          <a:prstGeom prst="rect">
            <a:avLst/>
          </a:prstGeom>
        </p:spPr>
      </p:pic>
      <p:sp>
        <p:nvSpPr>
          <p:cNvPr id="47" name="TextBox 46">
            <a:extLst>
              <a:ext uri="{FF2B5EF4-FFF2-40B4-BE49-F238E27FC236}">
                <a16:creationId xmlns:a16="http://schemas.microsoft.com/office/drawing/2014/main" id="{C844E54C-1653-624F-B3FD-DA7A35F29DF2}"/>
              </a:ext>
            </a:extLst>
          </p:cNvPr>
          <p:cNvSpPr txBox="1"/>
          <p:nvPr/>
        </p:nvSpPr>
        <p:spPr>
          <a:xfrm>
            <a:off x="1069746" y="3644119"/>
            <a:ext cx="1742421" cy="584775"/>
          </a:xfrm>
          <a:prstGeom prst="rect">
            <a:avLst/>
          </a:prstGeom>
          <a:noFill/>
        </p:spPr>
        <p:txBody>
          <a:bodyPr wrap="square" rtlCol="0">
            <a:spAutoFit/>
          </a:bodyPr>
          <a:lstStyle/>
          <a:p>
            <a:r>
              <a:rPr lang="en-US" sz="3200" b="1" dirty="0">
                <a:solidFill>
                  <a:schemeClr val="accent1">
                    <a:lumMod val="75000"/>
                  </a:schemeClr>
                </a:solidFill>
                <a:latin typeface="Arial" panose="020B0604020202020204" pitchFamily="34" charset="0"/>
                <a:cs typeface="Arial" panose="020B0604020202020204" pitchFamily="34" charset="0"/>
              </a:rPr>
              <a:t>Goal:</a:t>
            </a:r>
            <a:endParaRPr lang="en-US" sz="2800" b="1" dirty="0">
              <a:solidFill>
                <a:schemeClr val="accent1">
                  <a:lumMod val="75000"/>
                </a:schemeClr>
              </a:solidFill>
              <a:latin typeface="Arial" panose="020B0604020202020204" pitchFamily="34" charset="0"/>
              <a:cs typeface="Arial" panose="020B0604020202020204" pitchFamily="34" charset="0"/>
            </a:endParaRPr>
          </a:p>
        </p:txBody>
      </p:sp>
      <p:sp>
        <p:nvSpPr>
          <p:cNvPr id="48" name="Rounded Rectangle 47">
            <a:extLst>
              <a:ext uri="{FF2B5EF4-FFF2-40B4-BE49-F238E27FC236}">
                <a16:creationId xmlns:a16="http://schemas.microsoft.com/office/drawing/2014/main" id="{E9EC74F6-3EB3-4442-88D0-8043A2C3AD9E}"/>
              </a:ext>
            </a:extLst>
          </p:cNvPr>
          <p:cNvSpPr/>
          <p:nvPr/>
        </p:nvSpPr>
        <p:spPr>
          <a:xfrm>
            <a:off x="350178" y="3458566"/>
            <a:ext cx="3603249" cy="2896342"/>
          </a:xfrm>
          <a:prstGeom prst="roundRect">
            <a:avLst/>
          </a:prstGeom>
          <a:noFill/>
          <a:ln w="28575">
            <a:solidFill>
              <a:schemeClr val="accent1">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854A1679-EB3C-494C-9DA2-C497CA8C3760}"/>
              </a:ext>
            </a:extLst>
          </p:cNvPr>
          <p:cNvSpPr txBox="1"/>
          <p:nvPr/>
        </p:nvSpPr>
        <p:spPr>
          <a:xfrm>
            <a:off x="798197" y="4448141"/>
            <a:ext cx="3069198" cy="147732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Compressed model weights and errors should have smaller memory footprint than compressed versions of actual posting lists</a:t>
            </a:r>
            <a:endParaRPr lang="en-US" sz="1600" dirty="0">
              <a:latin typeface="Arial" panose="020B0604020202020204" pitchFamily="34" charset="0"/>
              <a:cs typeface="Arial" panose="020B0604020202020204" pitchFamily="34" charset="0"/>
            </a:endParaRPr>
          </a:p>
        </p:txBody>
      </p:sp>
      <p:pic>
        <p:nvPicPr>
          <p:cNvPr id="51" name="Picture 50">
            <a:extLst>
              <a:ext uri="{FF2B5EF4-FFF2-40B4-BE49-F238E27FC236}">
                <a16:creationId xmlns:a16="http://schemas.microsoft.com/office/drawing/2014/main" id="{ECE01510-7A26-B748-B0B5-2993E598378C}"/>
              </a:ext>
            </a:extLst>
          </p:cNvPr>
          <p:cNvPicPr>
            <a:picLocks noChangeAspect="1"/>
          </p:cNvPicPr>
          <p:nvPr/>
        </p:nvPicPr>
        <p:blipFill>
          <a:blip r:embed="rId8">
            <a:duotone>
              <a:schemeClr val="accent5">
                <a:shade val="45000"/>
                <a:satMod val="135000"/>
              </a:schemeClr>
              <a:prstClr val="white"/>
            </a:duotone>
          </a:blip>
          <a:stretch>
            <a:fillRect/>
          </a:stretch>
        </p:blipFill>
        <p:spPr>
          <a:xfrm>
            <a:off x="450170" y="3670694"/>
            <a:ext cx="531596" cy="531596"/>
          </a:xfrm>
          <a:prstGeom prst="rect">
            <a:avLst/>
          </a:prstGeom>
        </p:spPr>
      </p:pic>
    </p:spTree>
    <p:extLst>
      <p:ext uri="{BB962C8B-B14F-4D97-AF65-F5344CB8AC3E}">
        <p14:creationId xmlns:p14="http://schemas.microsoft.com/office/powerpoint/2010/main" val="12562006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5AC86-43D5-414C-908F-29AC1CB68CEC}"/>
              </a:ext>
            </a:extLst>
          </p:cNvPr>
          <p:cNvSpPr>
            <a:spLocks noGrp="1"/>
          </p:cNvSpPr>
          <p:nvPr>
            <p:ph type="title"/>
          </p:nvPr>
        </p:nvSpPr>
        <p:spPr/>
        <p:txBody>
          <a:bodyPr>
            <a:normAutofit fontScale="90000"/>
          </a:bodyPr>
          <a:lstStyle/>
          <a:p>
            <a:r>
              <a:rPr lang="en-US" dirty="0"/>
              <a:t>Training: </a:t>
            </a:r>
            <a:r>
              <a:rPr lang="en-US" b="0" dirty="0"/>
              <a:t>Using shallow feed-forward network we are able to learn posting list structures </a:t>
            </a:r>
            <a:endParaRPr lang="en-US" dirty="0"/>
          </a:p>
        </p:txBody>
      </p:sp>
      <p:pic>
        <p:nvPicPr>
          <p:cNvPr id="4" name="Picture 3">
            <a:extLst>
              <a:ext uri="{FF2B5EF4-FFF2-40B4-BE49-F238E27FC236}">
                <a16:creationId xmlns:a16="http://schemas.microsoft.com/office/drawing/2014/main" id="{E0973884-1EC9-0441-8DB0-A1F3B4D95D53}"/>
              </a:ext>
            </a:extLst>
          </p:cNvPr>
          <p:cNvPicPr>
            <a:picLocks noChangeAspect="1"/>
          </p:cNvPicPr>
          <p:nvPr/>
        </p:nvPicPr>
        <p:blipFill rotWithShape="1">
          <a:blip r:embed="rId3"/>
          <a:srcRect r="51843"/>
          <a:stretch/>
        </p:blipFill>
        <p:spPr>
          <a:xfrm>
            <a:off x="799756" y="1248898"/>
            <a:ext cx="4929825" cy="3127336"/>
          </a:xfrm>
          <a:prstGeom prst="rect">
            <a:avLst/>
          </a:prstGeom>
        </p:spPr>
      </p:pic>
      <p:sp>
        <p:nvSpPr>
          <p:cNvPr id="7" name="Rectangular Callout 6">
            <a:extLst>
              <a:ext uri="{FF2B5EF4-FFF2-40B4-BE49-F238E27FC236}">
                <a16:creationId xmlns:a16="http://schemas.microsoft.com/office/drawing/2014/main" id="{AC9AB144-9099-4B48-AD51-A543271EE676}"/>
              </a:ext>
            </a:extLst>
          </p:cNvPr>
          <p:cNvSpPr/>
          <p:nvPr/>
        </p:nvSpPr>
        <p:spPr>
          <a:xfrm>
            <a:off x="5797593" y="1573582"/>
            <a:ext cx="4824477" cy="2166226"/>
          </a:xfrm>
          <a:prstGeom prst="wedgeRectCallout">
            <a:avLst>
              <a:gd name="adj1" fmla="val -61609"/>
              <a:gd name="adj2" fmla="val 19381"/>
            </a:avLst>
          </a:prstGeom>
          <a:solidFill>
            <a:schemeClr val="bg1"/>
          </a:solidFill>
          <a:ln w="28575">
            <a:prstDash val="solid"/>
          </a:ln>
        </p:spPr>
        <p:style>
          <a:lnRef idx="2">
            <a:schemeClr val="accent1">
              <a:shade val="50000"/>
            </a:schemeClr>
          </a:lnRef>
          <a:fillRef idx="1">
            <a:schemeClr val="accent1"/>
          </a:fillRef>
          <a:effectRef idx="0">
            <a:schemeClr val="accent1"/>
          </a:effectRef>
          <a:fontRef idx="minor">
            <a:schemeClr val="lt1"/>
          </a:fontRef>
        </p:style>
        <p:txBody>
          <a:bodyPr lIns="365760" rtlCol="0" anchor="ctr"/>
          <a:lstStyle/>
          <a:p>
            <a:r>
              <a:rPr lang="en-US" sz="2400" dirty="0">
                <a:solidFill>
                  <a:schemeClr val="tx1"/>
                </a:solidFill>
                <a:latin typeface="Arial" panose="020B0604020202020204" pitchFamily="34" charset="0"/>
                <a:cs typeface="Arial" panose="020B0604020202020204" pitchFamily="34" charset="0"/>
              </a:rPr>
              <a:t>Even with a simple NN, when breaking up a posting list into batches of document IDs (e.g. 32, 64), accuracy of predicted document IDs is high</a:t>
            </a:r>
          </a:p>
        </p:txBody>
      </p:sp>
      <p:sp>
        <p:nvSpPr>
          <p:cNvPr id="9" name="TextBox 8">
            <a:extLst>
              <a:ext uri="{FF2B5EF4-FFF2-40B4-BE49-F238E27FC236}">
                <a16:creationId xmlns:a16="http://schemas.microsoft.com/office/drawing/2014/main" id="{F08A04BC-8139-A84A-8FE8-4C4089466AB9}"/>
              </a:ext>
            </a:extLst>
          </p:cNvPr>
          <p:cNvSpPr txBox="1"/>
          <p:nvPr/>
        </p:nvSpPr>
        <p:spPr>
          <a:xfrm>
            <a:off x="531127" y="4516826"/>
            <a:ext cx="6809125" cy="523220"/>
          </a:xfrm>
          <a:prstGeom prst="rect">
            <a:avLst/>
          </a:prstGeom>
          <a:noFill/>
        </p:spPr>
        <p:txBody>
          <a:bodyPr wrap="square" rtlCol="0">
            <a:spAutoFit/>
          </a:bodyPr>
          <a:lstStyle/>
          <a:p>
            <a:r>
              <a:rPr lang="en-US" sz="2800" b="1" dirty="0">
                <a:solidFill>
                  <a:schemeClr val="accent1">
                    <a:lumMod val="75000"/>
                  </a:schemeClr>
                </a:solidFill>
                <a:latin typeface="Arial" panose="020B0604020202020204" pitchFamily="34" charset="0"/>
                <a:cs typeface="Arial" panose="020B0604020202020204" pitchFamily="34" charset="0"/>
              </a:rPr>
              <a:t>Other approaches explored:</a:t>
            </a:r>
            <a:endParaRPr lang="en-US" sz="2400" b="1" dirty="0">
              <a:solidFill>
                <a:schemeClr val="accent1">
                  <a:lumMod val="75000"/>
                </a:schemeClr>
              </a:solidFill>
              <a:latin typeface="Arial" panose="020B0604020202020204" pitchFamily="34" charset="0"/>
              <a:cs typeface="Arial" panose="020B0604020202020204" pitchFamily="34" charset="0"/>
            </a:endParaRPr>
          </a:p>
        </p:txBody>
      </p:sp>
      <p:sp>
        <p:nvSpPr>
          <p:cNvPr id="10" name="Rounded Rectangle 9">
            <a:extLst>
              <a:ext uri="{FF2B5EF4-FFF2-40B4-BE49-F238E27FC236}">
                <a16:creationId xmlns:a16="http://schemas.microsoft.com/office/drawing/2014/main" id="{7789F5E4-D2CB-7C49-AD0F-2014AC3ABA77}"/>
              </a:ext>
            </a:extLst>
          </p:cNvPr>
          <p:cNvSpPr/>
          <p:nvPr/>
        </p:nvSpPr>
        <p:spPr>
          <a:xfrm>
            <a:off x="295275" y="4483974"/>
            <a:ext cx="11506200" cy="2098705"/>
          </a:xfrm>
          <a:prstGeom prst="roundRect">
            <a:avLst/>
          </a:prstGeom>
          <a:noFill/>
          <a:ln w="28575">
            <a:solidFill>
              <a:schemeClr val="accent1">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0F67BFA-5F04-D540-8337-391915403B89}"/>
              </a:ext>
            </a:extLst>
          </p:cNvPr>
          <p:cNvSpPr txBox="1"/>
          <p:nvPr/>
        </p:nvSpPr>
        <p:spPr>
          <a:xfrm>
            <a:off x="742110" y="5019405"/>
            <a:ext cx="10907095" cy="1477328"/>
          </a:xfrm>
          <a:prstGeom prst="rect">
            <a:avLst/>
          </a:prstGeom>
          <a:noFill/>
        </p:spPr>
        <p:txBody>
          <a:bodyPr wrap="square" rtlCol="0">
            <a:spAutoFit/>
          </a:bodyPr>
          <a:lstStyle/>
          <a:p>
            <a:pPr marL="285750" indent="-285750">
              <a:buFont typeface="Wingdings" pitchFamily="2" charset="2"/>
              <a:buChar char="§"/>
            </a:pPr>
            <a:r>
              <a:rPr lang="en-US" i="1" dirty="0">
                <a:latin typeface="Arial" panose="020B0604020202020204" pitchFamily="34" charset="0"/>
                <a:cs typeface="Arial" panose="020B0604020202020204" pitchFamily="34" charset="0"/>
              </a:rPr>
              <a:t>Intra-posting list clustering:</a:t>
            </a:r>
            <a:r>
              <a:rPr lang="en-US" dirty="0">
                <a:latin typeface="Arial" panose="020B0604020202020204" pitchFamily="34" charset="0"/>
                <a:cs typeface="Arial" panose="020B0604020202020204" pitchFamily="34" charset="0"/>
              </a:rPr>
              <a:t> Use k-means to cluster document IDs within a posting list into batches of similar segments</a:t>
            </a:r>
          </a:p>
          <a:p>
            <a:pPr marL="285750" indent="-285750">
              <a:buFont typeface="Wingdings" pitchFamily="2" charset="2"/>
              <a:buChar char="§"/>
            </a:pPr>
            <a:endParaRPr lang="en-US" i="1" dirty="0">
              <a:latin typeface="Arial" panose="020B0604020202020204" pitchFamily="34" charset="0"/>
              <a:cs typeface="Arial" panose="020B0604020202020204" pitchFamily="34" charset="0"/>
            </a:endParaRPr>
          </a:p>
          <a:p>
            <a:pPr marL="285750" indent="-285750">
              <a:buFont typeface="Wingdings" pitchFamily="2" charset="2"/>
              <a:buChar char="§"/>
            </a:pPr>
            <a:r>
              <a:rPr lang="en-US" i="1" dirty="0">
                <a:latin typeface="Arial" panose="020B0604020202020204" pitchFamily="34" charset="0"/>
                <a:cs typeface="Arial" panose="020B0604020202020204" pitchFamily="34" charset="0"/>
              </a:rPr>
              <a:t>RNN (LSTM &amp; GRU): </a:t>
            </a:r>
            <a:r>
              <a:rPr lang="en-US" dirty="0">
                <a:latin typeface="Arial" panose="020B0604020202020204" pitchFamily="34" charset="0"/>
                <a:cs typeface="Arial" panose="020B0604020202020204" pitchFamily="34" charset="0"/>
              </a:rPr>
              <a:t>Use index-to-doc (input = index) and doc-to-doc (input = previous document ID)</a:t>
            </a:r>
            <a:r>
              <a:rPr lang="en-US" sz="1600"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in conjunction with recurrent model</a:t>
            </a:r>
          </a:p>
        </p:txBody>
      </p:sp>
    </p:spTree>
    <p:extLst>
      <p:ext uri="{BB962C8B-B14F-4D97-AF65-F5344CB8AC3E}">
        <p14:creationId xmlns:p14="http://schemas.microsoft.com/office/powerpoint/2010/main" val="2184767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2951D-A44E-1D42-8B60-897E40E1D24B}"/>
              </a:ext>
            </a:extLst>
          </p:cNvPr>
          <p:cNvSpPr>
            <a:spLocks noGrp="1"/>
          </p:cNvSpPr>
          <p:nvPr>
            <p:ph type="title"/>
          </p:nvPr>
        </p:nvSpPr>
        <p:spPr/>
        <p:txBody>
          <a:bodyPr>
            <a:normAutofit/>
          </a:bodyPr>
          <a:lstStyle/>
          <a:p>
            <a:r>
              <a:rPr lang="en-US" sz="3600" dirty="0"/>
              <a:t>Results: </a:t>
            </a:r>
            <a:r>
              <a:rPr lang="en-US" sz="3600" b="0" dirty="0"/>
              <a:t>Our approach achieved compression gains</a:t>
            </a:r>
            <a:endParaRPr lang="en-US" sz="3600" dirty="0"/>
          </a:p>
        </p:txBody>
      </p:sp>
      <p:graphicFrame>
        <p:nvGraphicFramePr>
          <p:cNvPr id="4" name="Table 3">
            <a:extLst>
              <a:ext uri="{FF2B5EF4-FFF2-40B4-BE49-F238E27FC236}">
                <a16:creationId xmlns:a16="http://schemas.microsoft.com/office/drawing/2014/main" id="{C2EA61F4-7F0B-1C4B-A4F7-C01D9B2CD80A}"/>
              </a:ext>
            </a:extLst>
          </p:cNvPr>
          <p:cNvGraphicFramePr>
            <a:graphicFrameLocks noGrp="1"/>
          </p:cNvGraphicFramePr>
          <p:nvPr>
            <p:extLst>
              <p:ext uri="{D42A27DB-BD31-4B8C-83A1-F6EECF244321}">
                <p14:modId xmlns:p14="http://schemas.microsoft.com/office/powerpoint/2010/main" val="2840124442"/>
              </p:ext>
            </p:extLst>
          </p:nvPr>
        </p:nvGraphicFramePr>
        <p:xfrm>
          <a:off x="670956" y="986818"/>
          <a:ext cx="10247148" cy="3411438"/>
        </p:xfrm>
        <a:graphic>
          <a:graphicData uri="http://schemas.openxmlformats.org/drawingml/2006/table">
            <a:tbl>
              <a:tblPr firstRow="1" bandRow="1">
                <a:tableStyleId>{5C22544A-7EE6-4342-B048-85BDC9FD1C3A}</a:tableStyleId>
              </a:tblPr>
              <a:tblGrid>
                <a:gridCol w="1920240">
                  <a:extLst>
                    <a:ext uri="{9D8B030D-6E8A-4147-A177-3AD203B41FA5}">
                      <a16:colId xmlns:a16="http://schemas.microsoft.com/office/drawing/2014/main" val="2820245604"/>
                    </a:ext>
                  </a:extLst>
                </a:gridCol>
                <a:gridCol w="1920240">
                  <a:extLst>
                    <a:ext uri="{9D8B030D-6E8A-4147-A177-3AD203B41FA5}">
                      <a16:colId xmlns:a16="http://schemas.microsoft.com/office/drawing/2014/main" val="654807193"/>
                    </a:ext>
                  </a:extLst>
                </a:gridCol>
                <a:gridCol w="208280">
                  <a:extLst>
                    <a:ext uri="{9D8B030D-6E8A-4147-A177-3AD203B41FA5}">
                      <a16:colId xmlns:a16="http://schemas.microsoft.com/office/drawing/2014/main" val="4094979618"/>
                    </a:ext>
                  </a:extLst>
                </a:gridCol>
                <a:gridCol w="1737360">
                  <a:extLst>
                    <a:ext uri="{9D8B030D-6E8A-4147-A177-3AD203B41FA5}">
                      <a16:colId xmlns:a16="http://schemas.microsoft.com/office/drawing/2014/main" val="1173085742"/>
                    </a:ext>
                  </a:extLst>
                </a:gridCol>
                <a:gridCol w="2468880">
                  <a:extLst>
                    <a:ext uri="{9D8B030D-6E8A-4147-A177-3AD203B41FA5}">
                      <a16:colId xmlns:a16="http://schemas.microsoft.com/office/drawing/2014/main" val="4105599236"/>
                    </a:ext>
                  </a:extLst>
                </a:gridCol>
                <a:gridCol w="208280">
                  <a:extLst>
                    <a:ext uri="{9D8B030D-6E8A-4147-A177-3AD203B41FA5}">
                      <a16:colId xmlns:a16="http://schemas.microsoft.com/office/drawing/2014/main" val="2018200829"/>
                    </a:ext>
                  </a:extLst>
                </a:gridCol>
                <a:gridCol w="1783868">
                  <a:extLst>
                    <a:ext uri="{9D8B030D-6E8A-4147-A177-3AD203B41FA5}">
                      <a16:colId xmlns:a16="http://schemas.microsoft.com/office/drawing/2014/main" val="2705233462"/>
                    </a:ext>
                  </a:extLst>
                </a:gridCol>
              </a:tblGrid>
              <a:tr h="748680">
                <a:tc>
                  <a:txBody>
                    <a:bodyPr/>
                    <a:lstStyle/>
                    <a:p>
                      <a:endParaRPr lang="en-US" sz="1900" dirty="0">
                        <a:solidFill>
                          <a:schemeClr val="tx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100" dirty="0">
                          <a:solidFill>
                            <a:schemeClr val="bg1"/>
                          </a:solidFill>
                          <a:latin typeface="Arial" panose="020B0604020202020204" pitchFamily="34" charset="0"/>
                          <a:cs typeface="Arial" panose="020B0604020202020204" pitchFamily="34" charset="0"/>
                        </a:rPr>
                        <a:t>Compressed posting lists</a:t>
                      </a:r>
                    </a:p>
                  </a:txBody>
                  <a:tcPr marL="83127" marR="83127" marT="50292" marB="502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75000"/>
                      </a:schemeClr>
                    </a:solidFill>
                  </a:tcPr>
                </a:tc>
                <a:tc>
                  <a:txBody>
                    <a:bodyPr/>
                    <a:lstStyle/>
                    <a:p>
                      <a:pPr algn="ctr"/>
                      <a:endParaRPr lang="en-US" sz="1900" dirty="0">
                        <a:solidFill>
                          <a:schemeClr val="bg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ctr"/>
                      <a:r>
                        <a:rPr lang="en-US" sz="2100" dirty="0">
                          <a:solidFill>
                            <a:schemeClr val="bg1"/>
                          </a:solidFill>
                          <a:latin typeface="Arial" panose="020B0604020202020204" pitchFamily="34" charset="0"/>
                          <a:cs typeface="Arial" panose="020B0604020202020204" pitchFamily="34" charset="0"/>
                        </a:rPr>
                        <a:t>Our approach*</a:t>
                      </a:r>
                    </a:p>
                  </a:txBody>
                  <a:tcPr marL="83127" marR="83127" marT="50292" marB="502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75000"/>
                      </a:schemeClr>
                    </a:solidFill>
                  </a:tcPr>
                </a:tc>
                <a:tc hMerge="1">
                  <a:txBody>
                    <a:bodyPr/>
                    <a:lstStyle/>
                    <a:p>
                      <a:pPr algn="ctr"/>
                      <a:endParaRPr lang="en-US" sz="2100" dirty="0">
                        <a:solidFill>
                          <a:schemeClr val="bg1"/>
                        </a:solidFill>
                        <a:latin typeface="Arial" panose="020B0604020202020204" pitchFamily="34" charset="0"/>
                        <a:cs typeface="Arial" panose="020B0604020202020204" pitchFamily="34" charset="0"/>
                      </a:endParaRPr>
                    </a:p>
                  </a:txBody>
                  <a:tcPr marL="83127" marR="83127" marT="50292" marB="502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75000"/>
                      </a:schemeClr>
                    </a:solidFill>
                  </a:tcPr>
                </a:tc>
                <a:tc>
                  <a:txBody>
                    <a:bodyPr/>
                    <a:lstStyle/>
                    <a:p>
                      <a:pPr algn="ctr"/>
                      <a:endParaRPr lang="en-US" sz="1900" dirty="0">
                        <a:solidFill>
                          <a:schemeClr val="bg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2">
                  <a:txBody>
                    <a:bodyPr/>
                    <a:lstStyle/>
                    <a:p>
                      <a:pPr algn="ctr"/>
                      <a:r>
                        <a:rPr lang="en-US" sz="2800" dirty="0">
                          <a:solidFill>
                            <a:schemeClr val="bg1"/>
                          </a:solidFill>
                          <a:latin typeface="Arial" panose="020B0604020202020204" pitchFamily="34" charset="0"/>
                          <a:cs typeface="Arial" panose="020B0604020202020204" pitchFamily="34" charset="0"/>
                        </a:rPr>
                        <a:t>Ratio</a:t>
                      </a:r>
                      <a:endParaRPr lang="en-US" sz="1800" dirty="0">
                        <a:solidFill>
                          <a:schemeClr val="bg1"/>
                        </a:solidFill>
                        <a:latin typeface="Arial" panose="020B0604020202020204" pitchFamily="34" charset="0"/>
                        <a:cs typeface="Arial" panose="020B0604020202020204" pitchFamily="34" charset="0"/>
                      </a:endParaRPr>
                    </a:p>
                    <a:p>
                      <a:pPr algn="ctr"/>
                      <a:r>
                        <a:rPr lang="en-US" sz="1200" b="0" i="1" dirty="0">
                          <a:solidFill>
                            <a:schemeClr val="bg1"/>
                          </a:solidFill>
                          <a:latin typeface="Arial" panose="020B0604020202020204" pitchFamily="34" charset="0"/>
                          <a:cs typeface="Arial" panose="020B0604020202020204" pitchFamily="34" charset="0"/>
                        </a:rPr>
                        <a:t>(our approach / compressed posting lists)</a:t>
                      </a:r>
                      <a:endParaRPr lang="en-US" sz="1600" b="0" i="1" dirty="0">
                        <a:solidFill>
                          <a:schemeClr val="bg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57150" cap="flat" cmpd="sng" algn="ctr">
                      <a:solidFill>
                        <a:srgbClr val="FF0000"/>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a16="http://schemas.microsoft.com/office/drawing/2014/main" val="3824744508"/>
                  </a:ext>
                </a:extLst>
              </a:tr>
              <a:tr h="661417">
                <a:tc>
                  <a:txBody>
                    <a:bodyPr/>
                    <a:lstStyle/>
                    <a:p>
                      <a:r>
                        <a:rPr lang="en-US" sz="1900" b="1" dirty="0">
                          <a:solidFill>
                            <a:schemeClr val="tx1"/>
                          </a:solidFill>
                          <a:latin typeface="Arial" panose="020B0604020202020204" pitchFamily="34" charset="0"/>
                          <a:cs typeface="Arial" panose="020B0604020202020204" pitchFamily="34" charset="0"/>
                        </a:rPr>
                        <a:t>Compression scheme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r>
                        <a:rPr lang="en-US" sz="1900" dirty="0">
                          <a:solidFill>
                            <a:schemeClr val="tx1"/>
                          </a:solidFill>
                          <a:latin typeface="Arial" panose="020B0604020202020204" pitchFamily="34" charset="0"/>
                          <a:cs typeface="Arial" panose="020B0604020202020204" pitchFamily="34" charset="0"/>
                        </a:rPr>
                        <a:t>Bits per Doc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US" sz="19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900" dirty="0">
                          <a:solidFill>
                            <a:schemeClr val="tx1"/>
                          </a:solidFill>
                          <a:latin typeface="Arial" panose="020B0604020202020204" pitchFamily="34" charset="0"/>
                          <a:cs typeface="Arial" panose="020B0604020202020204" pitchFamily="34" charset="0"/>
                        </a:rPr>
                        <a:t>Bits per Doc ID (errors)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r>
                        <a:rPr lang="en-US" sz="1900" dirty="0">
                          <a:solidFill>
                            <a:schemeClr val="tx1"/>
                          </a:solidFill>
                          <a:latin typeface="Arial" panose="020B0604020202020204" pitchFamily="34" charset="0"/>
                          <a:cs typeface="Arial" panose="020B0604020202020204" pitchFamily="34" charset="0"/>
                        </a:rPr>
                        <a:t>Total Bits per Doc ID (accounting for weights)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endParaRPr lang="en-US" sz="19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en-US" sz="19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884740860"/>
                  </a:ext>
                </a:extLst>
              </a:tr>
              <a:tr h="567546">
                <a:tc>
                  <a:txBody>
                    <a:bodyPr/>
                    <a:lstStyle/>
                    <a:p>
                      <a:r>
                        <a:rPr lang="en-US" sz="1900" dirty="0" err="1">
                          <a:solidFill>
                            <a:schemeClr val="tx1"/>
                          </a:solidFill>
                          <a:latin typeface="Arial" panose="020B0604020202020204" pitchFamily="34" charset="0"/>
                          <a:cs typeface="Arial" panose="020B0604020202020204" pitchFamily="34" charset="0"/>
                        </a:rPr>
                        <a:t>OptPFD</a:t>
                      </a:r>
                      <a:endParaRPr lang="en-US" sz="19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r"/>
                      <a:r>
                        <a:rPr lang="en-US" sz="1900" dirty="0">
                          <a:solidFill>
                            <a:schemeClr val="tx1"/>
                          </a:solidFill>
                          <a:latin typeface="Arial" panose="020B0604020202020204" pitchFamily="34" charset="0"/>
                          <a:cs typeface="Arial" panose="020B0604020202020204" pitchFamily="34" charset="0"/>
                        </a:rPr>
                        <a:t>5.21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9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US" sz="1900" dirty="0">
                          <a:solidFill>
                            <a:schemeClr val="tx1"/>
                          </a:solidFill>
                          <a:latin typeface="Arial" panose="020B0604020202020204" pitchFamily="34" charset="0"/>
                          <a:cs typeface="Arial" panose="020B0604020202020204" pitchFamily="34" charset="0"/>
                        </a:rPr>
                        <a:t>3.44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en-US" sz="1900" dirty="0">
                          <a:solidFill>
                            <a:schemeClr val="tx1"/>
                          </a:solidFill>
                          <a:latin typeface="Arial" panose="020B0604020202020204" pitchFamily="34" charset="0"/>
                          <a:cs typeface="Arial" panose="020B0604020202020204" pitchFamily="34" charset="0"/>
                        </a:rPr>
                        <a:t>4.04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9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57150" cap="flat" cmpd="sng" algn="ctr">
                      <a:solidFill>
                        <a:srgbClr val="FF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900" b="1" dirty="0">
                          <a:solidFill>
                            <a:schemeClr val="tx1"/>
                          </a:solidFill>
                          <a:latin typeface="Arial" panose="020B0604020202020204" pitchFamily="34" charset="0"/>
                          <a:cs typeface="Arial" panose="020B0604020202020204" pitchFamily="34" charset="0"/>
                        </a:rPr>
                        <a:t>78%</a:t>
                      </a:r>
                    </a:p>
                  </a:txBody>
                  <a:tcPr anchor="ctr">
                    <a:lnL w="57150" cap="flat" cmpd="sng" algn="ctr">
                      <a:solidFill>
                        <a:srgbClr val="FF0000"/>
                      </a:solidFill>
                      <a:prstDash val="solid"/>
                      <a:round/>
                      <a:headEnd type="none" w="med" len="med"/>
                      <a:tailEnd type="none" w="med" len="med"/>
                    </a:lnL>
                    <a:lnR w="57150" cap="flat" cmpd="sng" algn="ctr">
                      <a:solidFill>
                        <a:srgbClr val="FF0000"/>
                      </a:solidFill>
                      <a:prstDash val="solid"/>
                      <a:round/>
                      <a:headEnd type="none" w="med" len="med"/>
                      <a:tailEnd type="none" w="med" len="med"/>
                    </a:lnR>
                    <a:lnT w="57150" cap="flat" cmpd="sng" algn="ctr">
                      <a:solidFill>
                        <a:srgbClr val="FF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65891083"/>
                  </a:ext>
                </a:extLst>
              </a:tr>
              <a:tr h="567546">
                <a:tc>
                  <a:txBody>
                    <a:bodyPr/>
                    <a:lstStyle/>
                    <a:p>
                      <a:r>
                        <a:rPr lang="en-US" sz="1900" dirty="0">
                          <a:solidFill>
                            <a:schemeClr val="tx1"/>
                          </a:solidFill>
                          <a:latin typeface="Arial" panose="020B0604020202020204" pitchFamily="34" charset="0"/>
                          <a:cs typeface="Arial" panose="020B0604020202020204" pitchFamily="34" charset="0"/>
                        </a:rPr>
                        <a:t>SIMD-BP128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r"/>
                      <a:r>
                        <a:rPr lang="en-US" sz="1900" dirty="0">
                          <a:solidFill>
                            <a:schemeClr val="tx1"/>
                          </a:solidFill>
                          <a:latin typeface="Arial" panose="020B0604020202020204" pitchFamily="34" charset="0"/>
                          <a:cs typeface="Arial" panose="020B0604020202020204" pitchFamily="34" charset="0"/>
                        </a:rPr>
                        <a:t>7.32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endParaRPr lang="en-US" sz="19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US" sz="1900" dirty="0">
                          <a:solidFill>
                            <a:schemeClr val="tx1"/>
                          </a:solidFill>
                          <a:latin typeface="Arial" panose="020B0604020202020204" pitchFamily="34" charset="0"/>
                          <a:cs typeface="Arial" panose="020B0604020202020204" pitchFamily="34" charset="0"/>
                        </a:rPr>
                        <a:t>3.45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r"/>
                      <a:r>
                        <a:rPr lang="en-US" sz="1900" dirty="0">
                          <a:solidFill>
                            <a:schemeClr val="tx1"/>
                          </a:solidFill>
                          <a:latin typeface="Arial" panose="020B0604020202020204" pitchFamily="34" charset="0"/>
                          <a:cs typeface="Arial" panose="020B0604020202020204" pitchFamily="34" charset="0"/>
                        </a:rPr>
                        <a:t>4.05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endParaRPr lang="en-US" sz="19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57150" cap="flat" cmpd="sng" algn="ctr">
                      <a:solidFill>
                        <a:srgbClr val="FF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900" b="1" dirty="0">
                          <a:solidFill>
                            <a:schemeClr val="tx1"/>
                          </a:solidFill>
                          <a:latin typeface="Arial" panose="020B0604020202020204" pitchFamily="34" charset="0"/>
                          <a:cs typeface="Arial" panose="020B0604020202020204" pitchFamily="34" charset="0"/>
                        </a:rPr>
                        <a:t>55%</a:t>
                      </a:r>
                    </a:p>
                  </a:txBody>
                  <a:tcPr anchor="ctr">
                    <a:lnL w="57150" cap="flat" cmpd="sng" algn="ctr">
                      <a:solidFill>
                        <a:srgbClr val="FF0000"/>
                      </a:solidFill>
                      <a:prstDash val="solid"/>
                      <a:round/>
                      <a:headEnd type="none" w="med" len="med"/>
                      <a:tailEnd type="none" w="med" len="med"/>
                    </a:lnL>
                    <a:lnR w="57150" cap="flat" cmpd="sng" algn="ctr">
                      <a:solidFill>
                        <a:srgbClr val="FF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566135998"/>
                  </a:ext>
                </a:extLst>
              </a:tr>
              <a:tr h="567546">
                <a:tc>
                  <a:txBody>
                    <a:bodyPr/>
                    <a:lstStyle/>
                    <a:p>
                      <a:r>
                        <a:rPr lang="en-US" sz="2400" dirty="0">
                          <a:solidFill>
                            <a:schemeClr val="tx1"/>
                          </a:solidFill>
                          <a:latin typeface="Arial" panose="020B0604020202020204" pitchFamily="34" charset="0"/>
                          <a:cs typeface="Arial" panose="020B0604020202020204" pitchFamily="34" charset="0"/>
                        </a:rPr>
                        <a:t>Simple8b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r"/>
                      <a:r>
                        <a:rPr lang="en-US" sz="2400" dirty="0">
                          <a:solidFill>
                            <a:schemeClr val="tx1"/>
                          </a:solidFill>
                          <a:latin typeface="Arial" panose="020B0604020202020204" pitchFamily="34" charset="0"/>
                          <a:cs typeface="Arial" panose="020B0604020202020204" pitchFamily="34" charset="0"/>
                        </a:rPr>
                        <a:t>6.43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24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US" sz="2400" dirty="0">
                          <a:solidFill>
                            <a:schemeClr val="tx1"/>
                          </a:solidFill>
                          <a:latin typeface="Arial" panose="020B0604020202020204" pitchFamily="34" charset="0"/>
                          <a:cs typeface="Arial" panose="020B0604020202020204" pitchFamily="34" charset="0"/>
                        </a:rPr>
                        <a:t>2.32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a:r>
                        <a:rPr lang="en-US" sz="2400" dirty="0">
                          <a:solidFill>
                            <a:schemeClr val="tx1"/>
                          </a:solidFill>
                          <a:latin typeface="Arial" panose="020B0604020202020204" pitchFamily="34" charset="0"/>
                          <a:cs typeface="Arial" panose="020B0604020202020204" pitchFamily="34" charset="0"/>
                        </a:rPr>
                        <a:t>2.92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900"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57150" cap="flat" cmpd="sng" algn="ctr">
                      <a:solidFill>
                        <a:srgbClr val="FF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400" b="1" dirty="0">
                          <a:solidFill>
                            <a:schemeClr val="tx1"/>
                          </a:solidFill>
                          <a:latin typeface="Arial" panose="020B0604020202020204" pitchFamily="34" charset="0"/>
                          <a:cs typeface="Arial" panose="020B0604020202020204" pitchFamily="34" charset="0"/>
                        </a:rPr>
                        <a:t>40%</a:t>
                      </a:r>
                    </a:p>
                  </a:txBody>
                  <a:tcPr anchor="ctr">
                    <a:lnL w="57150" cap="flat" cmpd="sng" algn="ctr">
                      <a:solidFill>
                        <a:srgbClr val="FF0000"/>
                      </a:solidFill>
                      <a:prstDash val="solid"/>
                      <a:round/>
                      <a:headEnd type="none" w="med" len="med"/>
                      <a:tailEnd type="none" w="med" len="med"/>
                    </a:lnL>
                    <a:lnR w="57150" cap="flat" cmpd="sng" algn="ctr">
                      <a:solidFill>
                        <a:srgbClr val="FF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57150" cap="flat" cmpd="sng" algn="ctr">
                      <a:solidFill>
                        <a:srgbClr val="FF0000"/>
                      </a:solidFill>
                      <a:prstDash val="solid"/>
                      <a:round/>
                      <a:headEnd type="none" w="med" len="med"/>
                      <a:tailEnd type="none" w="med" len="med"/>
                    </a:lnB>
                    <a:noFill/>
                  </a:tcPr>
                </a:tc>
                <a:extLst>
                  <a:ext uri="{0D108BD9-81ED-4DB2-BD59-A6C34878D82A}">
                    <a16:rowId xmlns:a16="http://schemas.microsoft.com/office/drawing/2014/main" val="3142764200"/>
                  </a:ext>
                </a:extLst>
              </a:tr>
            </a:tbl>
          </a:graphicData>
        </a:graphic>
      </p:graphicFrame>
      <p:sp>
        <p:nvSpPr>
          <p:cNvPr id="5" name="Rectangle 4">
            <a:extLst>
              <a:ext uri="{FF2B5EF4-FFF2-40B4-BE49-F238E27FC236}">
                <a16:creationId xmlns:a16="http://schemas.microsoft.com/office/drawing/2014/main" id="{0F9871DF-56FB-604C-937D-FE49019DED9B}"/>
              </a:ext>
            </a:extLst>
          </p:cNvPr>
          <p:cNvSpPr/>
          <p:nvPr/>
        </p:nvSpPr>
        <p:spPr>
          <a:xfrm>
            <a:off x="-609600" y="4947781"/>
            <a:ext cx="13411200" cy="205426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EB58FD0-5E46-914A-98A6-F75820E4E2FF}"/>
              </a:ext>
            </a:extLst>
          </p:cNvPr>
          <p:cNvSpPr/>
          <p:nvPr/>
        </p:nvSpPr>
        <p:spPr>
          <a:xfrm rot="10800000">
            <a:off x="5718782" y="4923298"/>
            <a:ext cx="754435" cy="23885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B48BF95-C3A8-444D-9195-F673968AA930}"/>
              </a:ext>
            </a:extLst>
          </p:cNvPr>
          <p:cNvSpPr txBox="1"/>
          <p:nvPr/>
        </p:nvSpPr>
        <p:spPr>
          <a:xfrm>
            <a:off x="253575" y="5253649"/>
            <a:ext cx="11458261" cy="1384995"/>
          </a:xfrm>
          <a:prstGeom prst="rect">
            <a:avLst/>
          </a:prstGeom>
          <a:noFill/>
        </p:spPr>
        <p:txBody>
          <a:bodyPr wrap="square" rtlCol="0">
            <a:spAutoFit/>
          </a:bodyPr>
          <a:lstStyle/>
          <a:p>
            <a:pPr marL="342900" indent="-342900">
              <a:buFont typeface="Wingdings" pitchFamily="2" charset="2"/>
              <a:buChar char="§"/>
            </a:pPr>
            <a:r>
              <a:rPr lang="en-US" sz="2400" dirty="0">
                <a:solidFill>
                  <a:schemeClr val="bg1"/>
                </a:solidFill>
                <a:latin typeface="Arial" panose="020B0604020202020204" pitchFamily="34" charset="0"/>
                <a:cs typeface="Arial" panose="020B0604020202020204" pitchFamily="34" charset="0"/>
              </a:rPr>
              <a:t>Even accounting for model weights, we are able to achieve improved compression relative to storing compressed posting lists</a:t>
            </a:r>
          </a:p>
          <a:p>
            <a:pPr marL="342900" indent="-342900">
              <a:buFont typeface="Wingdings" pitchFamily="2" charset="2"/>
              <a:buChar char="§"/>
            </a:pPr>
            <a:endParaRPr lang="en-US" sz="1200" dirty="0">
              <a:solidFill>
                <a:schemeClr val="bg1"/>
              </a:solidFill>
              <a:latin typeface="Arial" panose="020B0604020202020204" pitchFamily="34" charset="0"/>
              <a:cs typeface="Arial" panose="020B0604020202020204" pitchFamily="34" charset="0"/>
            </a:endParaRPr>
          </a:p>
          <a:p>
            <a:pPr marL="342900" indent="-342900">
              <a:buFont typeface="Wingdings" pitchFamily="2" charset="2"/>
              <a:buChar char="§"/>
            </a:pPr>
            <a:r>
              <a:rPr lang="en-US" sz="2400" dirty="0">
                <a:solidFill>
                  <a:schemeClr val="bg1"/>
                </a:solidFill>
                <a:latin typeface="Arial" panose="020B0604020202020204" pitchFamily="34" charset="0"/>
                <a:cs typeface="Arial" panose="020B0604020202020204" pitchFamily="34" charset="0"/>
              </a:rPr>
              <a:t>We currently used 8-bit quantization to compress model weights</a:t>
            </a:r>
          </a:p>
        </p:txBody>
      </p:sp>
      <p:sp>
        <p:nvSpPr>
          <p:cNvPr id="8" name="TextBox 7">
            <a:extLst>
              <a:ext uri="{FF2B5EF4-FFF2-40B4-BE49-F238E27FC236}">
                <a16:creationId xmlns:a16="http://schemas.microsoft.com/office/drawing/2014/main" id="{AC5A5838-1999-2A40-8133-216FD45AC3CC}"/>
              </a:ext>
            </a:extLst>
          </p:cNvPr>
          <p:cNvSpPr txBox="1"/>
          <p:nvPr/>
        </p:nvSpPr>
        <p:spPr>
          <a:xfrm>
            <a:off x="405975" y="4523734"/>
            <a:ext cx="11458261" cy="246221"/>
          </a:xfrm>
          <a:prstGeom prst="rect">
            <a:avLst/>
          </a:prstGeom>
          <a:noFill/>
        </p:spPr>
        <p:txBody>
          <a:bodyPr wrap="square" rtlCol="0">
            <a:spAutoFit/>
          </a:bodyPr>
          <a:lstStyle/>
          <a:p>
            <a:r>
              <a:rPr lang="en-US" sz="1000" dirty="0">
                <a:latin typeface="Arial" panose="020B0604020202020204" pitchFamily="34" charset="0"/>
                <a:cs typeface="Arial" panose="020B0604020202020204" pitchFamily="34" charset="0"/>
              </a:rPr>
              <a:t>* Note: Results here reflect a network with one hidden layer with number of units = length of posting list divided by 40 (and a bias term)</a:t>
            </a:r>
          </a:p>
        </p:txBody>
      </p:sp>
    </p:spTree>
    <p:extLst>
      <p:ext uri="{BB962C8B-B14F-4D97-AF65-F5344CB8AC3E}">
        <p14:creationId xmlns:p14="http://schemas.microsoft.com/office/powerpoint/2010/main" val="864892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D9406-EBA0-2243-97D2-9D48EC22920F}"/>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71B38813-7F25-644F-B08C-0EDA6CC2D6BA}"/>
              </a:ext>
            </a:extLst>
          </p:cNvPr>
          <p:cNvSpPr>
            <a:spLocks noGrp="1"/>
          </p:cNvSpPr>
          <p:nvPr>
            <p:ph idx="1"/>
          </p:nvPr>
        </p:nvSpPr>
        <p:spPr>
          <a:xfrm>
            <a:off x="1741116" y="1585206"/>
            <a:ext cx="9859941" cy="4314554"/>
          </a:xfrm>
        </p:spPr>
        <p:txBody>
          <a:bodyPr>
            <a:noAutofit/>
          </a:bodyPr>
          <a:lstStyle/>
          <a:p>
            <a:pPr marL="0" indent="0">
              <a:buNone/>
            </a:pPr>
            <a:r>
              <a:rPr lang="en-US" dirty="0"/>
              <a:t>Better understand what features of a posting list lend themselves to more accurate model predictions</a:t>
            </a:r>
          </a:p>
          <a:p>
            <a:pPr marL="0" indent="0">
              <a:buNone/>
            </a:pPr>
            <a:endParaRPr lang="en-US" sz="1600" dirty="0"/>
          </a:p>
          <a:p>
            <a:pPr marL="0" indent="0">
              <a:buNone/>
            </a:pPr>
            <a:r>
              <a:rPr lang="en-US" dirty="0"/>
              <a:t>Find better compression scheme for network weights</a:t>
            </a:r>
          </a:p>
          <a:p>
            <a:pPr marL="0" indent="0">
              <a:buNone/>
            </a:pPr>
            <a:endParaRPr lang="en-US" sz="1600" dirty="0"/>
          </a:p>
          <a:p>
            <a:pPr marL="0" indent="0">
              <a:buNone/>
            </a:pPr>
            <a:r>
              <a:rPr lang="en-US" dirty="0"/>
              <a:t>Improve RNN-based model to leverage better long term memory</a:t>
            </a:r>
          </a:p>
          <a:p>
            <a:pPr marL="0" indent="0">
              <a:buNone/>
            </a:pPr>
            <a:endParaRPr lang="en-US" sz="1600" dirty="0"/>
          </a:p>
          <a:p>
            <a:pPr marL="0" indent="0">
              <a:buNone/>
            </a:pPr>
            <a:r>
              <a:rPr lang="en-US" dirty="0"/>
              <a:t>Use hierarchical ensemble modeling [Kraska et al. (2016)] to improve predictions</a:t>
            </a:r>
          </a:p>
          <a:p>
            <a:pPr marL="0" indent="0">
              <a:buNone/>
            </a:pPr>
            <a:endParaRPr lang="en-US" sz="1400" dirty="0"/>
          </a:p>
        </p:txBody>
      </p:sp>
      <p:sp>
        <p:nvSpPr>
          <p:cNvPr id="4" name="Oval 3">
            <a:extLst>
              <a:ext uri="{FF2B5EF4-FFF2-40B4-BE49-F238E27FC236}">
                <a16:creationId xmlns:a16="http://schemas.microsoft.com/office/drawing/2014/main" id="{27117B59-4E38-4F4D-9655-826EAAD64801}"/>
              </a:ext>
            </a:extLst>
          </p:cNvPr>
          <p:cNvSpPr/>
          <p:nvPr/>
        </p:nvSpPr>
        <p:spPr>
          <a:xfrm>
            <a:off x="782930" y="1628449"/>
            <a:ext cx="573786" cy="54988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panose="020B0604020202020204" pitchFamily="34" charset="0"/>
                <a:cs typeface="Arial" panose="020B0604020202020204" pitchFamily="34" charset="0"/>
              </a:rPr>
              <a:t>1</a:t>
            </a:r>
          </a:p>
        </p:txBody>
      </p:sp>
      <p:sp>
        <p:nvSpPr>
          <p:cNvPr id="5" name="Oval 4">
            <a:extLst>
              <a:ext uri="{FF2B5EF4-FFF2-40B4-BE49-F238E27FC236}">
                <a16:creationId xmlns:a16="http://schemas.microsoft.com/office/drawing/2014/main" id="{D2C41DA3-E764-8D4C-83D0-072BB8C4F416}"/>
              </a:ext>
            </a:extLst>
          </p:cNvPr>
          <p:cNvSpPr/>
          <p:nvPr/>
        </p:nvSpPr>
        <p:spPr>
          <a:xfrm>
            <a:off x="782930" y="2719168"/>
            <a:ext cx="573786" cy="54988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panose="020B0604020202020204" pitchFamily="34" charset="0"/>
                <a:cs typeface="Arial" panose="020B0604020202020204" pitchFamily="34" charset="0"/>
              </a:rPr>
              <a:t>2</a:t>
            </a:r>
          </a:p>
        </p:txBody>
      </p:sp>
      <p:sp>
        <p:nvSpPr>
          <p:cNvPr id="6" name="Oval 5">
            <a:extLst>
              <a:ext uri="{FF2B5EF4-FFF2-40B4-BE49-F238E27FC236}">
                <a16:creationId xmlns:a16="http://schemas.microsoft.com/office/drawing/2014/main" id="{B4C80E73-1D1C-BF45-A8FF-5E5C43B03CCC}"/>
              </a:ext>
            </a:extLst>
          </p:cNvPr>
          <p:cNvSpPr/>
          <p:nvPr/>
        </p:nvSpPr>
        <p:spPr>
          <a:xfrm>
            <a:off x="782930" y="3660975"/>
            <a:ext cx="573786" cy="54988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panose="020B0604020202020204" pitchFamily="34" charset="0"/>
                <a:cs typeface="Arial" panose="020B0604020202020204" pitchFamily="34" charset="0"/>
              </a:rPr>
              <a:t>3</a:t>
            </a:r>
          </a:p>
        </p:txBody>
      </p:sp>
      <p:sp>
        <p:nvSpPr>
          <p:cNvPr id="7" name="Oval 6">
            <a:extLst>
              <a:ext uri="{FF2B5EF4-FFF2-40B4-BE49-F238E27FC236}">
                <a16:creationId xmlns:a16="http://schemas.microsoft.com/office/drawing/2014/main" id="{6659B15C-3720-AE4E-A0D5-8E228AD87A52}"/>
              </a:ext>
            </a:extLst>
          </p:cNvPr>
          <p:cNvSpPr/>
          <p:nvPr/>
        </p:nvSpPr>
        <p:spPr>
          <a:xfrm>
            <a:off x="782930" y="4865562"/>
            <a:ext cx="573786" cy="54988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panose="020B0604020202020204" pitchFamily="34" charset="0"/>
                <a:cs typeface="Arial" panose="020B0604020202020204" pitchFamily="34" charset="0"/>
              </a:rPr>
              <a:t>4</a:t>
            </a:r>
          </a:p>
        </p:txBody>
      </p:sp>
      <p:sp>
        <p:nvSpPr>
          <p:cNvPr id="8" name="TextBox 7">
            <a:extLst>
              <a:ext uri="{FF2B5EF4-FFF2-40B4-BE49-F238E27FC236}">
                <a16:creationId xmlns:a16="http://schemas.microsoft.com/office/drawing/2014/main" id="{DB5E79AD-D522-A54E-8B12-4A23A3CE4217}"/>
              </a:ext>
            </a:extLst>
          </p:cNvPr>
          <p:cNvSpPr txBox="1"/>
          <p:nvPr/>
        </p:nvSpPr>
        <p:spPr>
          <a:xfrm>
            <a:off x="-889348" y="368265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8446000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TotalTime>
  <Words>1169</Words>
  <Application>Microsoft Macintosh PowerPoint</Application>
  <PresentationFormat>Widescreen</PresentationFormat>
  <Paragraphs>134</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Cambria Math</vt:lpstr>
      <vt:lpstr>Wingdings</vt:lpstr>
      <vt:lpstr>Office Theme</vt:lpstr>
      <vt:lpstr>Learned Inverted Index</vt:lpstr>
      <vt:lpstr>Background: Inverted Index data structure</vt:lpstr>
      <vt:lpstr>Previous work &amp; motivation: Learned index structures </vt:lpstr>
      <vt:lpstr>Methodology</vt:lpstr>
      <vt:lpstr>Training: Using shallow feed-forward network we are able to learn posting list structures </vt:lpstr>
      <vt:lpstr>Results: Our approach achieved compression gains</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Learned Inverted Index</dc:title>
  <dc:creator>yairschiff@gmail.com</dc:creator>
  <cp:lastModifiedBy>yairschiff@gmail.com</cp:lastModifiedBy>
  <cp:revision>33</cp:revision>
  <dcterms:created xsi:type="dcterms:W3CDTF">2019-05-12T19:53:07Z</dcterms:created>
  <dcterms:modified xsi:type="dcterms:W3CDTF">2019-05-12T23:02:09Z</dcterms:modified>
</cp:coreProperties>
</file>

<file path=docProps/thumbnail.jpeg>
</file>